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2" r:id="rId10"/>
    <p:sldId id="271" r:id="rId11"/>
    <p:sldId id="274" r:id="rId12"/>
    <p:sldId id="275" r:id="rId13"/>
    <p:sldId id="276" r:id="rId14"/>
    <p:sldId id="277" r:id="rId15"/>
    <p:sldId id="278" r:id="rId16"/>
    <p:sldId id="264" r:id="rId17"/>
    <p:sldId id="265" r:id="rId18"/>
    <p:sldId id="266" r:id="rId19"/>
    <p:sldId id="268" r:id="rId20"/>
    <p:sldId id="269" r:id="rId21"/>
    <p:sldId id="267" r:id="rId22"/>
    <p:sldId id="270"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43" autoAdjust="0"/>
  </p:normalViewPr>
  <p:slideViewPr>
    <p:cSldViewPr>
      <p:cViewPr varScale="1">
        <p:scale>
          <a:sx n="102" d="100"/>
          <a:sy n="102" d="100"/>
        </p:scale>
        <p:origin x="-606" y="-96"/>
      </p:cViewPr>
      <p:guideLst>
        <p:guide orient="horz" pos="2160"/>
        <p:guide pos="2880"/>
      </p:guideLst>
    </p:cSldViewPr>
  </p:slideViewPr>
  <p:outlineViewPr>
    <p:cViewPr>
      <p:scale>
        <a:sx n="33" d="100"/>
        <a:sy n="33" d="100"/>
      </p:scale>
      <p:origin x="0" y="723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73DE84-22C9-4F0B-9D61-02E8E6B5268F}"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38B23-877F-4467-A38D-6EC87DA4C0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3DE84-22C9-4F0B-9D61-02E8E6B5268F}"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38B23-877F-4467-A38D-6EC87DA4C0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3DE84-22C9-4F0B-9D61-02E8E6B5268F}"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38B23-877F-4467-A38D-6EC87DA4C0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773DE84-22C9-4F0B-9D61-02E8E6B5268F}"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38B23-877F-4467-A38D-6EC87DA4C0EA}"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73DE84-22C9-4F0B-9D61-02E8E6B5268F}"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38B23-877F-4467-A38D-6EC87DA4C0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73DE84-22C9-4F0B-9D61-02E8E6B5268F}"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38B23-877F-4467-A38D-6EC87DA4C0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3DE84-22C9-4F0B-9D61-02E8E6B5268F}" type="datetimeFigureOut">
              <a:rPr lang="en-US" smtClean="0"/>
              <a:pPr/>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38B23-877F-4467-A38D-6EC87DA4C0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3DE84-22C9-4F0B-9D61-02E8E6B5268F}" type="datetimeFigureOut">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38B23-877F-4467-A38D-6EC87DA4C0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3DE84-22C9-4F0B-9D61-02E8E6B5268F}" type="datetimeFigureOut">
              <a:rPr lang="en-US" smtClean="0"/>
              <a:pPr/>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38B23-877F-4467-A38D-6EC87DA4C0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3DE84-22C9-4F0B-9D61-02E8E6B5268F}"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38B23-877F-4467-A38D-6EC87DA4C0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3DE84-22C9-4F0B-9D61-02E8E6B5268F}"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38B23-877F-4467-A38D-6EC87DA4C0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3DE84-22C9-4F0B-9D61-02E8E6B5268F}" type="datetimeFigureOut">
              <a:rPr lang="en-US" smtClean="0"/>
              <a:pPr/>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38B23-877F-4467-A38D-6EC87DA4C0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235575"/>
            <a:ext cx="7772400" cy="1470025"/>
          </a:xfrm>
        </p:spPr>
        <p:txBody>
          <a:bodyPr>
            <a:noAutofit/>
          </a:bodyPr>
          <a:lstStyle/>
          <a:p>
            <a:r>
              <a:rPr lang="en-US" sz="5400" b="1" dirty="0" smtClean="0"/>
              <a:t>Social and Emotional Development of a Toddler</a:t>
            </a:r>
            <a:endParaRPr lang="en-US" sz="5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Factors that Influence Tantrums</a:t>
            </a:r>
            <a:endParaRPr lang="en-US" b="1" dirty="0"/>
          </a:p>
        </p:txBody>
      </p:sp>
      <p:sp>
        <p:nvSpPr>
          <p:cNvPr id="3" name="Content Placeholder 2"/>
          <p:cNvSpPr>
            <a:spLocks noGrp="1"/>
          </p:cNvSpPr>
          <p:nvPr>
            <p:ph idx="1"/>
          </p:nvPr>
        </p:nvSpPr>
        <p:spPr/>
        <p:txBody>
          <a:bodyPr/>
          <a:lstStyle/>
          <a:p>
            <a:r>
              <a:rPr lang="en-US" dirty="0" smtClean="0"/>
              <a:t>Over tired</a:t>
            </a:r>
          </a:p>
          <a:p>
            <a:r>
              <a:rPr lang="en-US" dirty="0" smtClean="0"/>
              <a:t>Disruption in normal routine</a:t>
            </a:r>
          </a:p>
          <a:p>
            <a:r>
              <a:rPr lang="en-US" dirty="0" smtClean="0"/>
              <a:t>Too much excitement</a:t>
            </a:r>
          </a:p>
          <a:p>
            <a:r>
              <a:rPr lang="en-US" dirty="0" smtClean="0"/>
              <a:t>Frustration of too many choices</a:t>
            </a:r>
          </a:p>
          <a:p>
            <a:r>
              <a:rPr lang="en-US" dirty="0" smtClean="0"/>
              <a:t>Frustration of too many limits</a:t>
            </a:r>
          </a:p>
          <a:p>
            <a:r>
              <a:rPr lang="en-US" dirty="0" smtClean="0"/>
              <a:t>Lack of language ability</a:t>
            </a:r>
          </a:p>
          <a:p>
            <a:r>
              <a:rPr lang="en-US" dirty="0" smtClean="0"/>
              <a:t>Lack of firm, realistic limits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Dealing with Temper Tantrums</a:t>
            </a:r>
            <a:endParaRPr lang="en-US" b="1" dirty="0"/>
          </a:p>
        </p:txBody>
      </p:sp>
      <p:sp>
        <p:nvSpPr>
          <p:cNvPr id="3" name="Content Placeholder 2"/>
          <p:cNvSpPr>
            <a:spLocks noGrp="1"/>
          </p:cNvSpPr>
          <p:nvPr>
            <p:ph idx="1"/>
          </p:nvPr>
        </p:nvSpPr>
        <p:spPr/>
        <p:txBody>
          <a:bodyPr/>
          <a:lstStyle/>
          <a:p>
            <a:r>
              <a:rPr lang="en-US" dirty="0" smtClean="0"/>
              <a:t>Show video clip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Would You Do?</a:t>
            </a:r>
            <a:endParaRPr lang="en-US" b="1" dirty="0"/>
          </a:p>
        </p:txBody>
      </p:sp>
      <p:sp>
        <p:nvSpPr>
          <p:cNvPr id="3" name="Content Placeholder 2"/>
          <p:cNvSpPr>
            <a:spLocks noGrp="1"/>
          </p:cNvSpPr>
          <p:nvPr>
            <p:ph idx="1"/>
          </p:nvPr>
        </p:nvSpPr>
        <p:spPr/>
        <p:txBody>
          <a:bodyPr/>
          <a:lstStyle/>
          <a:p>
            <a:r>
              <a:rPr lang="en-US" dirty="0" smtClean="0"/>
              <a:t>You have just picked James up from his caregiver’s home.  It’s been a long day for both of you.  James is tired and hungry.  So are you.  As you approach the grocery store, you decide to stop and grab some bread and milk.</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Would You Do?</a:t>
            </a:r>
            <a:endParaRPr lang="en-US" b="1" dirty="0"/>
          </a:p>
        </p:txBody>
      </p:sp>
      <p:sp>
        <p:nvSpPr>
          <p:cNvPr id="3" name="Content Placeholder 2"/>
          <p:cNvSpPr>
            <a:spLocks noGrp="1"/>
          </p:cNvSpPr>
          <p:nvPr>
            <p:ph idx="1"/>
          </p:nvPr>
        </p:nvSpPr>
        <p:spPr/>
        <p:txBody>
          <a:bodyPr/>
          <a:lstStyle/>
          <a:p>
            <a:r>
              <a:rPr lang="en-US" dirty="0" smtClean="0"/>
              <a:t>Stacey just had a birthday party.  She received several nice, new toys from her grandparents.  Now her cousin, Matthew has come over for cake and ice cream.  He sees the toys and immediately wants to play with them.  Stacey throws a temper tantrum and grabs all the toys in her arms and yells, “No!  Mine!”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Would You Do?</a:t>
            </a:r>
            <a:endParaRPr lang="en-US" b="1" dirty="0"/>
          </a:p>
        </p:txBody>
      </p:sp>
      <p:sp>
        <p:nvSpPr>
          <p:cNvPr id="3" name="Content Placeholder 2"/>
          <p:cNvSpPr>
            <a:spLocks noGrp="1"/>
          </p:cNvSpPr>
          <p:nvPr>
            <p:ph idx="1"/>
          </p:nvPr>
        </p:nvSpPr>
        <p:spPr/>
        <p:txBody>
          <a:bodyPr/>
          <a:lstStyle/>
          <a:p>
            <a:r>
              <a:rPr lang="en-US" dirty="0" smtClean="0"/>
              <a:t>You have an important meeting at 3 p.m.  It is now 2 p.m. and you are getting ready to go.  You look downstairs and see that your toddler has strewn toys all over the basement.  You yell at him to hurry up and get the toys put away.  He just sits down on the floor and begins to scream, “No go!”</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Would You Do?</a:t>
            </a:r>
            <a:endParaRPr lang="en-US" b="1" dirty="0"/>
          </a:p>
        </p:txBody>
      </p:sp>
      <p:sp>
        <p:nvSpPr>
          <p:cNvPr id="3" name="Content Placeholder 2"/>
          <p:cNvSpPr>
            <a:spLocks noGrp="1"/>
          </p:cNvSpPr>
          <p:nvPr>
            <p:ph idx="1"/>
          </p:nvPr>
        </p:nvSpPr>
        <p:spPr/>
        <p:txBody>
          <a:bodyPr/>
          <a:lstStyle/>
          <a:p>
            <a:r>
              <a:rPr lang="en-US" dirty="0" smtClean="0"/>
              <a:t>When you came home from the grocery store yesterday, you went to put the new cereal in the cupboard.  There you </a:t>
            </a:r>
            <a:r>
              <a:rPr lang="en-US" dirty="0" smtClean="0"/>
              <a:t>f</a:t>
            </a:r>
            <a:r>
              <a:rPr lang="en-US" dirty="0" smtClean="0"/>
              <a:t>ound several partially full boxes of cereal.  You placed them on the cupboard for breakfast the next morning.  However, Greg, your toddler, does not want any of them.  He is having a tantrum and yelling, “No, no!  Cookie!”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Fears</a:t>
            </a:r>
            <a:endParaRPr lang="en-US" b="1" dirty="0"/>
          </a:p>
        </p:txBody>
      </p:sp>
      <p:sp>
        <p:nvSpPr>
          <p:cNvPr id="3" name="Content Placeholder 2"/>
          <p:cNvSpPr>
            <a:spLocks noGrp="1"/>
          </p:cNvSpPr>
          <p:nvPr>
            <p:ph idx="1"/>
          </p:nvPr>
        </p:nvSpPr>
        <p:spPr/>
        <p:txBody>
          <a:bodyPr>
            <a:normAutofit/>
          </a:bodyPr>
          <a:lstStyle/>
          <a:p>
            <a:r>
              <a:rPr lang="en-US" dirty="0" smtClean="0"/>
              <a:t>A natural emotion that can help a child avoid dangerous situations while others must be overcome in order for the child to develop in a healthy way.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Fears</a:t>
            </a:r>
            <a:endParaRPr lang="en-US" b="1" dirty="0"/>
          </a:p>
        </p:txBody>
      </p:sp>
      <p:sp>
        <p:nvSpPr>
          <p:cNvPr id="3" name="Content Placeholder 2"/>
          <p:cNvSpPr>
            <a:spLocks noGrp="1"/>
          </p:cNvSpPr>
          <p:nvPr>
            <p:ph idx="1"/>
          </p:nvPr>
        </p:nvSpPr>
        <p:spPr/>
        <p:txBody>
          <a:bodyPr>
            <a:normAutofit lnSpcReduction="10000"/>
          </a:bodyPr>
          <a:lstStyle/>
          <a:p>
            <a:r>
              <a:rPr lang="en-US" dirty="0" smtClean="0"/>
              <a:t>Imitation Fear</a:t>
            </a:r>
          </a:p>
          <a:p>
            <a:pPr lvl="1"/>
            <a:r>
              <a:rPr lang="en-US" sz="3200" dirty="0" smtClean="0"/>
              <a:t>When a fear is passed on to a child through observation and imitation of the individual’s actions</a:t>
            </a:r>
          </a:p>
          <a:p>
            <a:pPr lvl="1"/>
            <a:r>
              <a:rPr lang="en-US" sz="3200" dirty="0" smtClean="0"/>
              <a:t>Example:  A caregiver runs away from a dog and the child learns to do the same.</a:t>
            </a:r>
          </a:p>
          <a:p>
            <a:r>
              <a:rPr lang="en-US" dirty="0" smtClean="0"/>
              <a:t>Separation Anxiety and Stranger Anxiety</a:t>
            </a:r>
          </a:p>
          <a:p>
            <a:pPr lvl="1"/>
            <a:r>
              <a:rPr lang="en-US" sz="3200" dirty="0" smtClean="0"/>
              <a:t>Stronger emotions than they were in the infant stage.</a:t>
            </a:r>
          </a:p>
          <a:p>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Jealousy</a:t>
            </a:r>
            <a:endParaRPr lang="en-US" b="1" dirty="0"/>
          </a:p>
        </p:txBody>
      </p:sp>
      <p:sp>
        <p:nvSpPr>
          <p:cNvPr id="3" name="Content Placeholder 2"/>
          <p:cNvSpPr>
            <a:spLocks noGrp="1"/>
          </p:cNvSpPr>
          <p:nvPr>
            <p:ph idx="1"/>
          </p:nvPr>
        </p:nvSpPr>
        <p:spPr/>
        <p:txBody>
          <a:bodyPr>
            <a:normAutofit/>
          </a:bodyPr>
          <a:lstStyle/>
          <a:p>
            <a:r>
              <a:rPr lang="en-US" dirty="0" smtClean="0"/>
              <a:t>The child may not understand that the caregiver has enough love for everyone.</a:t>
            </a:r>
          </a:p>
          <a:p>
            <a:r>
              <a:rPr lang="en-US" dirty="0" smtClean="0"/>
              <a:t>Sibling Rivalry</a:t>
            </a:r>
          </a:p>
          <a:p>
            <a:pPr lvl="1"/>
            <a:r>
              <a:rPr lang="en-US" sz="3200" dirty="0" smtClean="0"/>
              <a:t>Competition between siblings for parent’s attention and affection.</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Autonomy</a:t>
            </a:r>
            <a:endParaRPr lang="en-US" b="1" dirty="0"/>
          </a:p>
        </p:txBody>
      </p:sp>
      <p:sp>
        <p:nvSpPr>
          <p:cNvPr id="3" name="Content Placeholder 2"/>
          <p:cNvSpPr>
            <a:spLocks noGrp="1"/>
          </p:cNvSpPr>
          <p:nvPr>
            <p:ph idx="1"/>
          </p:nvPr>
        </p:nvSpPr>
        <p:spPr/>
        <p:txBody>
          <a:bodyPr/>
          <a:lstStyle/>
          <a:p>
            <a:r>
              <a:rPr lang="en-US" dirty="0" smtClean="0"/>
              <a:t>Erickson’s autonomy vs. shame and doubt</a:t>
            </a:r>
          </a:p>
          <a:p>
            <a:r>
              <a:rPr lang="en-US" dirty="0" smtClean="0"/>
              <a:t>Autonomy means independence, wanting to be able to do things for one’s self.</a:t>
            </a:r>
          </a:p>
          <a:p>
            <a:r>
              <a:rPr lang="en-US" dirty="0" smtClean="0"/>
              <a:t>It is important for a caregiver to allow for autonomy within reasonable expectations.</a:t>
            </a:r>
          </a:p>
          <a:p>
            <a:r>
              <a:rPr lang="en-US" dirty="0" smtClean="0"/>
              <a:t>The caregiver still has the main responsibility of meeting the child’s basic needs.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Children Need Love</a:t>
            </a:r>
            <a:endParaRPr lang="en-US" b="1" dirty="0"/>
          </a:p>
        </p:txBody>
      </p:sp>
      <p:sp>
        <p:nvSpPr>
          <p:cNvPr id="3" name="Content Placeholder 2"/>
          <p:cNvSpPr>
            <a:spLocks noGrp="1"/>
          </p:cNvSpPr>
          <p:nvPr>
            <p:ph idx="1"/>
          </p:nvPr>
        </p:nvSpPr>
        <p:spPr/>
        <p:txBody>
          <a:bodyPr/>
          <a:lstStyle/>
          <a:p>
            <a:r>
              <a:rPr lang="en-US" dirty="0" smtClean="0"/>
              <a:t>What is the best way to show a toddler love?</a:t>
            </a:r>
          </a:p>
          <a:p>
            <a:pPr lvl="1"/>
            <a:r>
              <a:rPr lang="en-US" sz="3200" dirty="0" smtClean="0"/>
              <a:t>Give hugs</a:t>
            </a:r>
          </a:p>
          <a:p>
            <a:pPr lvl="1"/>
            <a:r>
              <a:rPr lang="en-US" sz="3200" dirty="0" smtClean="0"/>
              <a:t>Tell </a:t>
            </a:r>
            <a:r>
              <a:rPr lang="en-US" sz="3200" dirty="0" smtClean="0"/>
              <a:t>the </a:t>
            </a:r>
            <a:r>
              <a:rPr lang="en-US" sz="3200" dirty="0" smtClean="0"/>
              <a:t>child that they are loved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Autonomy</a:t>
            </a:r>
            <a:endParaRPr lang="en-US" b="1" dirty="0"/>
          </a:p>
        </p:txBody>
      </p:sp>
      <p:sp>
        <p:nvSpPr>
          <p:cNvPr id="3" name="Content Placeholder 2"/>
          <p:cNvSpPr>
            <a:spLocks noGrp="1"/>
          </p:cNvSpPr>
          <p:nvPr>
            <p:ph idx="1"/>
          </p:nvPr>
        </p:nvSpPr>
        <p:spPr/>
        <p:txBody>
          <a:bodyPr/>
          <a:lstStyle/>
          <a:p>
            <a:r>
              <a:rPr lang="en-US" dirty="0" smtClean="0"/>
              <a:t>Provide an atmosphere, tools, and skills so that the child will be successful in their attempt for autonomy and will want to continue taking risks.</a:t>
            </a:r>
          </a:p>
          <a:p>
            <a:r>
              <a:rPr lang="en-US" dirty="0" smtClean="0"/>
              <a:t>The opposite is the child having feelings of shame and doubt in their own abilities and what they think that their caregiver thinks of them.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Development</a:t>
            </a:r>
            <a:endParaRPr lang="en-US" b="1" dirty="0"/>
          </a:p>
        </p:txBody>
      </p:sp>
      <p:sp>
        <p:nvSpPr>
          <p:cNvPr id="3" name="Content Placeholder 2"/>
          <p:cNvSpPr>
            <a:spLocks noGrp="1"/>
          </p:cNvSpPr>
          <p:nvPr>
            <p:ph idx="1"/>
          </p:nvPr>
        </p:nvSpPr>
        <p:spPr/>
        <p:txBody>
          <a:bodyPr/>
          <a:lstStyle/>
          <a:p>
            <a:r>
              <a:rPr lang="en-US" dirty="0" smtClean="0"/>
              <a:t>Learning to share is one of the first social skills that toddlers learn.</a:t>
            </a:r>
          </a:p>
          <a:p>
            <a:r>
              <a:rPr lang="en-US" dirty="0" smtClean="0"/>
              <a:t>Toddlers:</a:t>
            </a:r>
          </a:p>
          <a:p>
            <a:pPr lvl="1"/>
            <a:r>
              <a:rPr lang="en-US" sz="3200" dirty="0" smtClean="0"/>
              <a:t>Have a short attention span</a:t>
            </a:r>
          </a:p>
          <a:p>
            <a:pPr lvl="1"/>
            <a:r>
              <a:rPr lang="en-US" sz="3200" dirty="0" smtClean="0"/>
              <a:t>Are not patient</a:t>
            </a:r>
          </a:p>
          <a:p>
            <a:pPr lvl="1"/>
            <a:r>
              <a:rPr lang="en-US" sz="3200" dirty="0" smtClean="0"/>
              <a:t>Struggle to play cooperatively with others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Play</a:t>
            </a:r>
            <a:endParaRPr lang="en-US" b="1" dirty="0"/>
          </a:p>
        </p:txBody>
      </p:sp>
      <p:sp>
        <p:nvSpPr>
          <p:cNvPr id="3" name="Content Placeholder 2"/>
          <p:cNvSpPr>
            <a:spLocks noGrp="1"/>
          </p:cNvSpPr>
          <p:nvPr>
            <p:ph idx="1"/>
          </p:nvPr>
        </p:nvSpPr>
        <p:spPr/>
        <p:txBody>
          <a:bodyPr/>
          <a:lstStyle/>
          <a:p>
            <a:r>
              <a:rPr lang="en-US" dirty="0" smtClean="0"/>
              <a:t>A toddler still engages in solitary and onlooker play and begins parallel play.</a:t>
            </a:r>
          </a:p>
          <a:p>
            <a:r>
              <a:rPr lang="en-US" dirty="0" smtClean="0"/>
              <a:t>Parallel Play</a:t>
            </a:r>
          </a:p>
          <a:p>
            <a:pPr lvl="1"/>
            <a:r>
              <a:rPr lang="en-US" sz="3200" dirty="0" smtClean="0"/>
              <a:t>Playing next to another child, but not with them.</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lstStyle/>
          <a:p>
            <a:r>
              <a:rPr lang="en-US" dirty="0" smtClean="0"/>
              <a:t>Toddlers are at a very curious stage. </a:t>
            </a:r>
          </a:p>
          <a:p>
            <a:r>
              <a:rPr lang="en-US" dirty="0" smtClean="0"/>
              <a:t>They wonder about many things and have many fears.</a:t>
            </a:r>
          </a:p>
          <a:p>
            <a:r>
              <a:rPr lang="en-US" dirty="0" smtClean="0"/>
              <a:t>They deal with these fears in unique ways.</a:t>
            </a:r>
          </a:p>
          <a:p>
            <a:r>
              <a:rPr lang="en-US" dirty="0" smtClean="0"/>
              <a:t>Imaginary friends, security objects, temper tantrums and separation anxiety are some of their concerns.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Egocentrism</a:t>
            </a:r>
            <a:endParaRPr lang="en-US" b="1" dirty="0"/>
          </a:p>
        </p:txBody>
      </p:sp>
      <p:sp>
        <p:nvSpPr>
          <p:cNvPr id="3" name="Content Placeholder 2"/>
          <p:cNvSpPr>
            <a:spLocks noGrp="1"/>
          </p:cNvSpPr>
          <p:nvPr>
            <p:ph idx="1"/>
          </p:nvPr>
        </p:nvSpPr>
        <p:spPr/>
        <p:txBody>
          <a:bodyPr>
            <a:normAutofit/>
          </a:bodyPr>
          <a:lstStyle/>
          <a:p>
            <a:r>
              <a:rPr lang="en-US" dirty="0" smtClean="0"/>
              <a:t>Self-centered behavior</a:t>
            </a:r>
          </a:p>
          <a:p>
            <a:r>
              <a:rPr lang="en-US" dirty="0" smtClean="0"/>
              <a:t>It is the tendency to perceive, interpret, and understand the world in one’s own terms.</a:t>
            </a:r>
          </a:p>
          <a:p>
            <a:r>
              <a:rPr lang="en-US" dirty="0" smtClean="0"/>
              <a:t>Having the inability understand the view point of others.</a:t>
            </a:r>
          </a:p>
          <a:p>
            <a:r>
              <a:rPr lang="en-US" dirty="0" smtClean="0"/>
              <a:t>Toddlers assume that other people think and feel as they do in this stage.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Egocentrism</a:t>
            </a:r>
            <a:endParaRPr lang="en-US" b="1" dirty="0"/>
          </a:p>
        </p:txBody>
      </p:sp>
      <p:sp>
        <p:nvSpPr>
          <p:cNvPr id="3" name="Content Placeholder 2"/>
          <p:cNvSpPr>
            <a:spLocks noGrp="1"/>
          </p:cNvSpPr>
          <p:nvPr>
            <p:ph idx="1"/>
          </p:nvPr>
        </p:nvSpPr>
        <p:spPr/>
        <p:txBody>
          <a:bodyPr>
            <a:normAutofit lnSpcReduction="10000"/>
          </a:bodyPr>
          <a:lstStyle/>
          <a:p>
            <a:r>
              <a:rPr lang="en-US" dirty="0" smtClean="0"/>
              <a:t>If you ask them to perform any activity, they will do it in their own style.</a:t>
            </a:r>
          </a:p>
          <a:p>
            <a:r>
              <a:rPr lang="en-US" dirty="0" smtClean="0"/>
              <a:t>They do not care about the specific instructions they were given to complete the task.</a:t>
            </a:r>
            <a:endParaRPr lang="en-US" dirty="0"/>
          </a:p>
          <a:p>
            <a:r>
              <a:rPr lang="en-US" dirty="0" smtClean="0"/>
              <a:t>For example:  If you ask a toddler to bring you three purple flowers, they will not do so.  They will bring you flowers of a certain color(s) that they like.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Negativism</a:t>
            </a:r>
            <a:endParaRPr lang="en-US" b="1" dirty="0"/>
          </a:p>
        </p:txBody>
      </p:sp>
      <p:sp>
        <p:nvSpPr>
          <p:cNvPr id="3" name="Content Placeholder 2"/>
          <p:cNvSpPr>
            <a:spLocks noGrp="1"/>
          </p:cNvSpPr>
          <p:nvPr>
            <p:ph idx="1"/>
          </p:nvPr>
        </p:nvSpPr>
        <p:spPr/>
        <p:txBody>
          <a:bodyPr>
            <a:normAutofit/>
          </a:bodyPr>
          <a:lstStyle/>
          <a:p>
            <a:r>
              <a:rPr lang="en-US" dirty="0" smtClean="0"/>
              <a:t>Doing the opposite of what others ask to be done.</a:t>
            </a:r>
          </a:p>
          <a:p>
            <a:r>
              <a:rPr lang="en-US" dirty="0" smtClean="0"/>
              <a:t>Toddlers are developing a strong sense of being a separate little person at this stage.</a:t>
            </a:r>
          </a:p>
          <a:p>
            <a:r>
              <a:rPr lang="en-US" dirty="0" smtClean="0"/>
              <a:t>They begin to realize that they too have ideas, wants and new abilities.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Negativism</a:t>
            </a:r>
            <a:endParaRPr lang="en-US" b="1" dirty="0"/>
          </a:p>
        </p:txBody>
      </p:sp>
      <p:sp>
        <p:nvSpPr>
          <p:cNvPr id="3" name="Content Placeholder 2"/>
          <p:cNvSpPr>
            <a:spLocks noGrp="1"/>
          </p:cNvSpPr>
          <p:nvPr>
            <p:ph idx="1"/>
          </p:nvPr>
        </p:nvSpPr>
        <p:spPr/>
        <p:txBody>
          <a:bodyPr>
            <a:normAutofit/>
          </a:bodyPr>
          <a:lstStyle/>
          <a:p>
            <a:r>
              <a:rPr lang="en-US" dirty="0" smtClean="0"/>
              <a:t>Parents also recognize all the new skills their child is exhibiting and begin to set limits.</a:t>
            </a:r>
          </a:p>
          <a:p>
            <a:r>
              <a:rPr lang="en-US" dirty="0" smtClean="0"/>
              <a:t>Limits don’t sit very well in the mind of a toddler, which begins the “NO!” battle.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Stubborn</a:t>
            </a:r>
            <a:endParaRPr lang="en-US" b="1" dirty="0"/>
          </a:p>
        </p:txBody>
      </p:sp>
      <p:sp>
        <p:nvSpPr>
          <p:cNvPr id="3" name="Content Placeholder 2"/>
          <p:cNvSpPr>
            <a:spLocks noGrp="1"/>
          </p:cNvSpPr>
          <p:nvPr>
            <p:ph idx="1"/>
          </p:nvPr>
        </p:nvSpPr>
        <p:spPr/>
        <p:txBody>
          <a:bodyPr/>
          <a:lstStyle/>
          <a:p>
            <a:r>
              <a:rPr lang="en-US" dirty="0" smtClean="0"/>
              <a:t>When the child does what they want or what you ask them to do in their own way and in their own time.</a:t>
            </a:r>
          </a:p>
          <a:p>
            <a:r>
              <a:rPr lang="en-US" dirty="0" smtClean="0"/>
              <a:t>This is their way of showing a desire for control and independence.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Temper Tantrums</a:t>
            </a:r>
            <a:endParaRPr lang="en-US" b="1" dirty="0"/>
          </a:p>
        </p:txBody>
      </p:sp>
      <p:sp>
        <p:nvSpPr>
          <p:cNvPr id="3" name="Content Placeholder 2"/>
          <p:cNvSpPr>
            <a:spLocks noGrp="1"/>
          </p:cNvSpPr>
          <p:nvPr>
            <p:ph idx="1"/>
          </p:nvPr>
        </p:nvSpPr>
        <p:spPr/>
        <p:txBody>
          <a:bodyPr/>
          <a:lstStyle/>
          <a:p>
            <a:r>
              <a:rPr lang="en-US" dirty="0" smtClean="0"/>
              <a:t>A </a:t>
            </a:r>
            <a:r>
              <a:rPr lang="en-US" dirty="0" smtClean="0"/>
              <a:t>release of violent anger or frustration exhibited by screaming, kicking, crying, etc.</a:t>
            </a:r>
          </a:p>
          <a:p>
            <a:r>
              <a:rPr lang="en-US" dirty="0" smtClean="0"/>
              <a:t>Giving into temper tantrums teaches toddlers how to get their way.</a:t>
            </a:r>
          </a:p>
          <a:p>
            <a:r>
              <a:rPr lang="en-US" dirty="0" smtClean="0"/>
              <a:t>This can then in turn make temper tantrums occur more often.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Temper Tantrums</a:t>
            </a:r>
            <a:endParaRPr lang="en-US" b="1" dirty="0"/>
          </a:p>
        </p:txBody>
      </p:sp>
      <p:sp>
        <p:nvSpPr>
          <p:cNvPr id="3" name="Content Placeholder 2"/>
          <p:cNvSpPr>
            <a:spLocks noGrp="1"/>
          </p:cNvSpPr>
          <p:nvPr>
            <p:ph idx="1"/>
          </p:nvPr>
        </p:nvSpPr>
        <p:spPr/>
        <p:txBody>
          <a:bodyPr>
            <a:normAutofit/>
          </a:bodyPr>
          <a:lstStyle/>
          <a:p>
            <a:r>
              <a:rPr lang="en-US" dirty="0" smtClean="0"/>
              <a:t>Remember two things when  a child is having a temper tantrum:</a:t>
            </a:r>
          </a:p>
          <a:p>
            <a:pPr lvl="1"/>
            <a:r>
              <a:rPr lang="en-US" sz="3200" dirty="0" smtClean="0"/>
              <a:t>Prevent them from harming themselves or others.</a:t>
            </a:r>
          </a:p>
          <a:p>
            <a:pPr lvl="1"/>
            <a:r>
              <a:rPr lang="en-US" sz="3200" dirty="0" smtClean="0"/>
              <a:t>Enforce limits you have set</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969</Words>
  <Application>Microsoft Office PowerPoint</Application>
  <PresentationFormat>On-screen Show (4:3)</PresentationFormat>
  <Paragraphs>85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Social and Emotional Development of a Toddler</vt:lpstr>
      <vt:lpstr>Children Need Love</vt:lpstr>
      <vt:lpstr>Egocentrism</vt:lpstr>
      <vt:lpstr>Egocentrism</vt:lpstr>
      <vt:lpstr>Negativism</vt:lpstr>
      <vt:lpstr>Negativism</vt:lpstr>
      <vt:lpstr>Stubborn</vt:lpstr>
      <vt:lpstr>Temper Tantrums</vt:lpstr>
      <vt:lpstr>Temper Tantrums</vt:lpstr>
      <vt:lpstr>Factors that Influence Tantrums</vt:lpstr>
      <vt:lpstr>Dealing with Temper Tantrums</vt:lpstr>
      <vt:lpstr>What Would You Do?</vt:lpstr>
      <vt:lpstr>What Would You Do?</vt:lpstr>
      <vt:lpstr>What Would You Do?</vt:lpstr>
      <vt:lpstr>What Would You Do?</vt:lpstr>
      <vt:lpstr>Fears</vt:lpstr>
      <vt:lpstr>Fears</vt:lpstr>
      <vt:lpstr>Jealousy</vt:lpstr>
      <vt:lpstr>Autonomy</vt:lpstr>
      <vt:lpstr>Autonomy</vt:lpstr>
      <vt:lpstr>Social Development</vt:lpstr>
      <vt:lpstr>Play</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Emotional Development of a Toddler</dc:title>
  <dc:creator>Vikki</dc:creator>
  <cp:lastModifiedBy>Vikki</cp:lastModifiedBy>
  <cp:revision>16</cp:revision>
  <dcterms:created xsi:type="dcterms:W3CDTF">2014-11-06T21:36:05Z</dcterms:created>
  <dcterms:modified xsi:type="dcterms:W3CDTF">2014-11-07T01:34:48Z</dcterms:modified>
</cp:coreProperties>
</file>