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  <p:sldId id="259" r:id="rId9"/>
    <p:sldId id="260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30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E2AA-0E36-4B42-877E-F968FF802464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7328-D53A-4AFF-8A54-71230186B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E2AA-0E36-4B42-877E-F968FF802464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7328-D53A-4AFF-8A54-71230186B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E2AA-0E36-4B42-877E-F968FF802464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7328-D53A-4AFF-8A54-71230186B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E2AA-0E36-4B42-877E-F968FF802464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7328-D53A-4AFF-8A54-71230186B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E2AA-0E36-4B42-877E-F968FF802464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7328-D53A-4AFF-8A54-71230186B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E2AA-0E36-4B42-877E-F968FF802464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7328-D53A-4AFF-8A54-71230186B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E2AA-0E36-4B42-877E-F968FF802464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7328-D53A-4AFF-8A54-71230186B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E2AA-0E36-4B42-877E-F968FF802464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7328-D53A-4AFF-8A54-71230186B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E2AA-0E36-4B42-877E-F968FF802464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7328-D53A-4AFF-8A54-71230186B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E2AA-0E36-4B42-877E-F968FF802464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7328-D53A-4AFF-8A54-71230186B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2E2AA-0E36-4B42-877E-F968FF802464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7328-D53A-4AFF-8A54-71230186B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0"/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2E2AA-0E36-4B42-877E-F968FF802464}" type="datetimeFigureOut">
              <a:rPr lang="en-US" smtClean="0"/>
              <a:pPr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77328-D53A-4AFF-8A54-71230186B8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1175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Kitchen Safety and Sanitation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Food Borne Illnesses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is Hepatitis A spread?</a:t>
            </a:r>
          </a:p>
          <a:p>
            <a:pPr lvl="1"/>
            <a:r>
              <a:rPr lang="en-US" sz="3200" dirty="0" smtClean="0"/>
              <a:t>People preparing food or using equipment that have not washed their hands after using the bathroom.</a:t>
            </a:r>
          </a:p>
          <a:p>
            <a:r>
              <a:rPr lang="en-US" dirty="0" smtClean="0"/>
              <a:t>What foods can also be associated with Hepatitis A?</a:t>
            </a:r>
          </a:p>
          <a:p>
            <a:pPr lvl="1"/>
            <a:r>
              <a:rPr lang="en-US" sz="3200" dirty="0" smtClean="0"/>
              <a:t>Shellfish from contaminated water</a:t>
            </a: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Food Borne Illnesses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foods are most often associated with Campylobacter?</a:t>
            </a:r>
          </a:p>
          <a:p>
            <a:pPr lvl="1"/>
            <a:r>
              <a:rPr lang="en-US" sz="3200" dirty="0" smtClean="0"/>
              <a:t>Unpasteurized dairy products</a:t>
            </a:r>
          </a:p>
          <a:p>
            <a:pPr lvl="1"/>
            <a:r>
              <a:rPr lang="en-US" sz="3200" dirty="0" smtClean="0"/>
              <a:t>Contaminated water</a:t>
            </a:r>
          </a:p>
          <a:p>
            <a:pPr lvl="1"/>
            <a:r>
              <a:rPr lang="en-US" sz="3200" dirty="0" smtClean="0"/>
              <a:t>Poultry</a:t>
            </a:r>
          </a:p>
          <a:p>
            <a:pPr lvl="1"/>
            <a:r>
              <a:rPr lang="en-US" sz="3200" dirty="0" smtClean="0"/>
              <a:t>Produce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Food Borne Illnesses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can you contract Staphylococcus?</a:t>
            </a:r>
          </a:p>
          <a:p>
            <a:pPr lvl="1"/>
            <a:r>
              <a:rPr lang="en-US" sz="3200" dirty="0" smtClean="0"/>
              <a:t>Eating foods that were contaminated by food workers who carry Staphylococcus and then handled food without washing their hands.</a:t>
            </a:r>
          </a:p>
          <a:p>
            <a:r>
              <a:rPr lang="en-US" dirty="0" smtClean="0"/>
              <a:t>Staphylococcus can also be found in which foods?</a:t>
            </a:r>
          </a:p>
          <a:p>
            <a:pPr lvl="1"/>
            <a:r>
              <a:rPr lang="en-US" sz="3200" dirty="0" smtClean="0"/>
              <a:t>Unpasteurized milk</a:t>
            </a:r>
          </a:p>
          <a:p>
            <a:pPr lvl="1"/>
            <a:r>
              <a:rPr lang="en-US" sz="3200" dirty="0" smtClean="0"/>
              <a:t>Cheese products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Cross Contamination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Cross Contamination is how __?__ is spread.</a:t>
            </a:r>
          </a:p>
          <a:p>
            <a:pPr lvl="1"/>
            <a:r>
              <a:rPr lang="en-US" sz="3200" dirty="0" smtClean="0"/>
              <a:t>Bacteria</a:t>
            </a:r>
          </a:p>
          <a:p>
            <a:r>
              <a:rPr lang="en-US" dirty="0" smtClean="0"/>
              <a:t>How does cross contamination occur?</a:t>
            </a:r>
          </a:p>
          <a:p>
            <a:pPr lvl="1"/>
            <a:r>
              <a:rPr lang="en-US" sz="3200" dirty="0" smtClean="0"/>
              <a:t>Juices from raw meats or germs from unclean objects touch cooked or ready-to-eat foods.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Cross Contamination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do you prevent cross contamination when working with raw meats and cooked meats?</a:t>
            </a:r>
          </a:p>
          <a:p>
            <a:pPr lvl="1"/>
            <a:r>
              <a:rPr lang="en-US" sz="3200" dirty="0" smtClean="0"/>
              <a:t>Use separate plates</a:t>
            </a:r>
          </a:p>
          <a:p>
            <a:r>
              <a:rPr lang="en-US" dirty="0" smtClean="0"/>
              <a:t>Do you store washed produce in a clean storage container or back into the original storage container?</a:t>
            </a:r>
          </a:p>
          <a:p>
            <a:pPr lvl="1"/>
            <a:r>
              <a:rPr lang="en-US" sz="3200" dirty="0" smtClean="0"/>
              <a:t>Clean storage container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Cross Contamination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do you prevent cross contamination when cutting raw meats and vegetables?</a:t>
            </a:r>
          </a:p>
          <a:p>
            <a:pPr lvl="1"/>
            <a:r>
              <a:rPr lang="en-US" sz="3200" dirty="0" smtClean="0"/>
              <a:t>Use separate knives and cutting boards</a:t>
            </a:r>
          </a:p>
          <a:p>
            <a:r>
              <a:rPr lang="en-US" dirty="0" smtClean="0"/>
              <a:t>What should you do with hands, cutting boards, etc. when they have come in contact with raw meat, poultry or seafood?</a:t>
            </a:r>
          </a:p>
          <a:p>
            <a:pPr lvl="1"/>
            <a:r>
              <a:rPr lang="en-US" sz="3200" dirty="0" smtClean="0"/>
              <a:t>Wash with hot soapy water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 Thawing of Food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are the three ways to properly thaw food?</a:t>
            </a:r>
          </a:p>
          <a:p>
            <a:pPr lvl="1"/>
            <a:r>
              <a:rPr lang="en-US" sz="3200" dirty="0" smtClean="0"/>
              <a:t>Refrigerator</a:t>
            </a:r>
          </a:p>
          <a:p>
            <a:pPr lvl="1"/>
            <a:r>
              <a:rPr lang="en-US" sz="3200" dirty="0" smtClean="0"/>
              <a:t>Running water</a:t>
            </a:r>
          </a:p>
          <a:p>
            <a:pPr lvl="1"/>
            <a:r>
              <a:rPr lang="en-US" sz="3200" dirty="0" smtClean="0"/>
              <a:t>Microwave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 Thawing of Food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do you properly thaw foods in a refrigerator?</a:t>
            </a:r>
          </a:p>
          <a:p>
            <a:pPr lvl="1"/>
            <a:r>
              <a:rPr lang="en-US" sz="3200" dirty="0" smtClean="0"/>
              <a:t>Keep the temperature of the food temperature at 41 degrees or lower.</a:t>
            </a:r>
          </a:p>
          <a:p>
            <a:r>
              <a:rPr lang="en-US" dirty="0" smtClean="0"/>
              <a:t>When using a microwave to thaw foods, when should the foods then be used?</a:t>
            </a:r>
          </a:p>
          <a:p>
            <a:pPr lvl="1"/>
            <a:r>
              <a:rPr lang="en-US" sz="3200" dirty="0" smtClean="0"/>
              <a:t>Immediately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 Thawing of Food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guidelines should be followed when using the running water method to thaw foods?</a:t>
            </a:r>
          </a:p>
          <a:p>
            <a:pPr lvl="1"/>
            <a:r>
              <a:rPr lang="en-US" sz="3200" dirty="0" smtClean="0"/>
              <a:t>From the time it takes for the food to thaw plus the time to prep the food, never let the food temperature go above 41 degrees for longer than 4 hours.</a:t>
            </a:r>
          </a:p>
          <a:p>
            <a:pPr lvl="1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 Storage of Food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temperature should the refrigerator be set throughout the unit?</a:t>
            </a:r>
          </a:p>
          <a:p>
            <a:pPr lvl="1"/>
            <a:r>
              <a:rPr lang="en-US" sz="3200" dirty="0" smtClean="0"/>
              <a:t>40</a:t>
            </a:r>
            <a:r>
              <a:rPr lang="en-US" sz="3200" dirty="0" smtClean="0">
                <a:sym typeface="Symbol"/>
              </a:rPr>
              <a:t> F or lower</a:t>
            </a:r>
          </a:p>
          <a:p>
            <a:r>
              <a:rPr lang="en-US" u="sng" dirty="0" smtClean="0">
                <a:sym typeface="Symbol"/>
              </a:rPr>
              <a:t>How</a:t>
            </a:r>
            <a:r>
              <a:rPr lang="en-US" dirty="0" smtClean="0">
                <a:sym typeface="Symbol"/>
              </a:rPr>
              <a:t> should you properly store raw meat, poultry and seafood when in a refrigerator?</a:t>
            </a:r>
          </a:p>
          <a:p>
            <a:pPr lvl="1"/>
            <a:r>
              <a:rPr lang="en-US" sz="3200" dirty="0" smtClean="0">
                <a:sym typeface="Symbol"/>
              </a:rPr>
              <a:t>Sealed container or wrapped securely to prevent raw juices from contaminating other foods.</a:t>
            </a:r>
            <a:endParaRPr lang="en-US" sz="3200" dirty="0" smtClean="0"/>
          </a:p>
          <a:p>
            <a:pPr lvl="1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Food Borne Illnesses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Food borne illness results from eating what?</a:t>
            </a:r>
          </a:p>
          <a:p>
            <a:pPr lvl="1"/>
            <a:r>
              <a:rPr lang="en-US" sz="3200" dirty="0" smtClean="0"/>
              <a:t>Contaminated foods containing poisonous toxins.</a:t>
            </a:r>
          </a:p>
          <a:p>
            <a:r>
              <a:rPr lang="en-US" dirty="0" smtClean="0"/>
              <a:t>What are the three main symptoms of having a food borne illness?</a:t>
            </a:r>
          </a:p>
          <a:p>
            <a:pPr lvl="1"/>
            <a:r>
              <a:rPr lang="en-US" sz="3200" dirty="0" smtClean="0"/>
              <a:t>Fever</a:t>
            </a:r>
          </a:p>
          <a:p>
            <a:pPr lvl="1"/>
            <a:r>
              <a:rPr lang="en-US" sz="3200" dirty="0" smtClean="0"/>
              <a:t>Headache</a:t>
            </a:r>
          </a:p>
          <a:p>
            <a:pPr lvl="1"/>
            <a:r>
              <a:rPr lang="en-US" sz="3200" dirty="0" smtClean="0"/>
              <a:t>Digestive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 Storage of Food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u="sng" dirty="0" smtClean="0">
                <a:sym typeface="Symbol"/>
              </a:rPr>
              <a:t>Where</a:t>
            </a:r>
            <a:r>
              <a:rPr lang="en-US" dirty="0" smtClean="0">
                <a:sym typeface="Symbol"/>
              </a:rPr>
              <a:t> should you properly store raw meat, poultry and seafood when in a refrigerator?</a:t>
            </a:r>
          </a:p>
          <a:p>
            <a:pPr lvl="1"/>
            <a:r>
              <a:rPr lang="en-US" sz="3200" dirty="0" smtClean="0">
                <a:sym typeface="Symbol"/>
              </a:rPr>
              <a:t>Stored separately or below from prepared and ready-to-eat foods.</a:t>
            </a:r>
          </a:p>
          <a:p>
            <a:endParaRPr lang="en-US" dirty="0" smtClean="0"/>
          </a:p>
          <a:p>
            <a:pPr lvl="1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 Storage of Food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ym typeface="Symbol"/>
              </a:rPr>
              <a:t>Arrange the following raw meats in a top-to-bottom order when in the refrigerator:</a:t>
            </a:r>
          </a:p>
          <a:p>
            <a:pPr lvl="1"/>
            <a:r>
              <a:rPr lang="en-US" sz="3200" dirty="0" smtClean="0">
                <a:sym typeface="Symbol"/>
              </a:rPr>
              <a:t>Whole cuts of beef and pork</a:t>
            </a:r>
          </a:p>
          <a:p>
            <a:pPr lvl="1"/>
            <a:r>
              <a:rPr lang="en-US" sz="3200" dirty="0" smtClean="0">
                <a:sym typeface="Symbol"/>
              </a:rPr>
              <a:t>Ground meats and fish</a:t>
            </a:r>
          </a:p>
          <a:p>
            <a:pPr lvl="1"/>
            <a:r>
              <a:rPr lang="en-US" sz="3200" dirty="0" smtClean="0">
                <a:sym typeface="Symbol"/>
              </a:rPr>
              <a:t>Whole fish</a:t>
            </a:r>
          </a:p>
          <a:p>
            <a:pPr lvl="1"/>
            <a:r>
              <a:rPr lang="en-US" sz="3200" dirty="0" smtClean="0">
                <a:sym typeface="Symbol"/>
              </a:rPr>
              <a:t>Whole and ground poultry</a:t>
            </a:r>
            <a:endParaRPr lang="en-US" dirty="0" smtClean="0"/>
          </a:p>
          <a:p>
            <a:pPr lvl="1"/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667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322522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83482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44442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 Storage of Food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ym typeface="Symbol"/>
              </a:rPr>
              <a:t>If you remove food from its original package, how should it be stored?</a:t>
            </a:r>
          </a:p>
          <a:p>
            <a:pPr lvl="1"/>
            <a:r>
              <a:rPr lang="en-US" sz="3200" dirty="0" smtClean="0">
                <a:sym typeface="Symbol"/>
              </a:rPr>
              <a:t>In a clean, sanitized container</a:t>
            </a:r>
          </a:p>
          <a:p>
            <a:pPr lvl="1"/>
            <a:r>
              <a:rPr lang="en-US" sz="3200" dirty="0" smtClean="0">
                <a:sym typeface="Symbol"/>
              </a:rPr>
              <a:t>Covered</a:t>
            </a:r>
          </a:p>
          <a:p>
            <a:pPr lvl="1"/>
            <a:r>
              <a:rPr lang="en-US" sz="3200" dirty="0" smtClean="0">
                <a:sym typeface="Symbol"/>
              </a:rPr>
              <a:t>Labeled with name of food and use by date</a:t>
            </a:r>
          </a:p>
          <a:p>
            <a:endParaRPr lang="en-US" dirty="0" smtClean="0"/>
          </a:p>
          <a:p>
            <a:pPr lvl="1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Temperature Danger Zone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ym typeface="Symbol"/>
              </a:rPr>
              <a:t>What is the temperature danger zone?</a:t>
            </a:r>
          </a:p>
          <a:p>
            <a:pPr lvl="1"/>
            <a:r>
              <a:rPr lang="en-US" sz="3200" dirty="0" smtClean="0">
                <a:sym typeface="Symbol"/>
              </a:rPr>
              <a:t>41-135 F</a:t>
            </a:r>
          </a:p>
          <a:p>
            <a:r>
              <a:rPr lang="en-US" dirty="0" smtClean="0">
                <a:sym typeface="Symbol"/>
              </a:rPr>
              <a:t>How many hours can food be held in the danger zone before it needs to be thrown out?</a:t>
            </a:r>
          </a:p>
          <a:p>
            <a:pPr lvl="1"/>
            <a:r>
              <a:rPr lang="en-US" sz="3200" dirty="0" smtClean="0">
                <a:sym typeface="Symbol"/>
              </a:rPr>
              <a:t>4 hours</a:t>
            </a:r>
          </a:p>
          <a:p>
            <a:endParaRPr lang="en-US" dirty="0" smtClean="0"/>
          </a:p>
          <a:p>
            <a:pPr lvl="1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Internal Meat Temperatures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ym typeface="Symbol"/>
              </a:rPr>
              <a:t>What should the internal meat temperatures be for the following foods?</a:t>
            </a:r>
          </a:p>
          <a:p>
            <a:r>
              <a:rPr lang="en-US" sz="3200" dirty="0" smtClean="0">
                <a:sym typeface="Symbol"/>
              </a:rPr>
              <a:t>Seafood, pork, beef, veal, lamb</a:t>
            </a:r>
          </a:p>
          <a:p>
            <a:pPr lvl="1"/>
            <a:r>
              <a:rPr lang="en-US" sz="2800" dirty="0" smtClean="0">
                <a:sym typeface="Symbol"/>
              </a:rPr>
              <a:t>145 F</a:t>
            </a:r>
          </a:p>
          <a:p>
            <a:r>
              <a:rPr lang="en-US" sz="3200" dirty="0" smtClean="0">
                <a:sym typeface="Symbol"/>
              </a:rPr>
              <a:t>Ground Meats</a:t>
            </a:r>
          </a:p>
          <a:p>
            <a:pPr lvl="1"/>
            <a:r>
              <a:rPr lang="en-US" sz="2800" dirty="0" smtClean="0">
                <a:sym typeface="Symbol"/>
              </a:rPr>
              <a:t>155 F</a:t>
            </a:r>
          </a:p>
          <a:p>
            <a:r>
              <a:rPr lang="en-US" dirty="0" smtClean="0">
                <a:sym typeface="Symbol"/>
              </a:rPr>
              <a:t>All poultry and reheating foods</a:t>
            </a:r>
          </a:p>
          <a:p>
            <a:pPr lvl="1"/>
            <a:r>
              <a:rPr lang="en-US" sz="2800" dirty="0" smtClean="0">
                <a:sym typeface="Symbol"/>
              </a:rPr>
              <a:t>165 F</a:t>
            </a:r>
            <a:endParaRPr lang="en-US" dirty="0" smtClean="0"/>
          </a:p>
          <a:p>
            <a:pPr lvl="1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Cooling Foods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ym typeface="Symbol"/>
              </a:rPr>
              <a:t>When cooling foods, how many hours should the foods remain in the following temperature ranges?</a:t>
            </a:r>
          </a:p>
          <a:p>
            <a:r>
              <a:rPr lang="en-US" dirty="0" smtClean="0">
                <a:sym typeface="Symbol"/>
              </a:rPr>
              <a:t>From 135 to 70 F</a:t>
            </a:r>
          </a:p>
          <a:p>
            <a:pPr lvl="1"/>
            <a:r>
              <a:rPr lang="en-US" sz="3200" dirty="0" smtClean="0">
                <a:sym typeface="Symbol"/>
              </a:rPr>
              <a:t>2 hours</a:t>
            </a:r>
          </a:p>
          <a:p>
            <a:r>
              <a:rPr lang="en-US" dirty="0" smtClean="0">
                <a:sym typeface="Symbol"/>
              </a:rPr>
              <a:t>From 70 to 41 F</a:t>
            </a:r>
          </a:p>
          <a:p>
            <a:pPr lvl="1"/>
            <a:r>
              <a:rPr lang="en-US" sz="3200" dirty="0" smtClean="0">
                <a:sym typeface="Symbol"/>
              </a:rPr>
              <a:t>4 hours</a:t>
            </a:r>
            <a:endParaRPr lang="en-US" sz="3200" dirty="0" smtClean="0"/>
          </a:p>
          <a:p>
            <a:pPr lvl="1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Cooling Foods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ym typeface="Symbol"/>
              </a:rPr>
              <a:t>How can you cool large food items more quickly?</a:t>
            </a:r>
          </a:p>
          <a:p>
            <a:pPr lvl="1"/>
            <a:r>
              <a:rPr lang="en-US" sz="3200" dirty="0" smtClean="0">
                <a:sym typeface="Symbol"/>
              </a:rPr>
              <a:t>Cutting the large food items into smaller portions and storing in shallow containers.</a:t>
            </a:r>
          </a:p>
          <a:p>
            <a:r>
              <a:rPr lang="en-US" dirty="0" smtClean="0">
                <a:sym typeface="Symbol"/>
              </a:rPr>
              <a:t>How can you cool hot foods quickly?</a:t>
            </a:r>
          </a:p>
          <a:p>
            <a:pPr lvl="1"/>
            <a:r>
              <a:rPr lang="en-US" sz="3200" dirty="0" smtClean="0">
                <a:sym typeface="Symbol"/>
              </a:rPr>
              <a:t>Placing containers of hot food into an ice bath and stirring frequently.</a:t>
            </a:r>
            <a:endParaRPr lang="en-US" sz="3200" dirty="0" smtClean="0"/>
          </a:p>
          <a:p>
            <a:pPr lvl="1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FIFO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ym typeface="Symbol"/>
              </a:rPr>
              <a:t>What does FIFO stand for?</a:t>
            </a:r>
          </a:p>
          <a:p>
            <a:pPr lvl="1"/>
            <a:r>
              <a:rPr lang="en-US" sz="3200" dirty="0" smtClean="0">
                <a:sym typeface="Symbol"/>
              </a:rPr>
              <a:t>First in First out</a:t>
            </a:r>
          </a:p>
          <a:p>
            <a:r>
              <a:rPr lang="en-US" dirty="0" smtClean="0">
                <a:sym typeface="Symbol"/>
              </a:rPr>
              <a:t>Explain how FIFO should operate.</a:t>
            </a:r>
          </a:p>
          <a:p>
            <a:pPr lvl="1"/>
            <a:r>
              <a:rPr lang="en-US" sz="3200" dirty="0" smtClean="0">
                <a:sym typeface="Symbol"/>
              </a:rPr>
              <a:t>It is a method of storage rotation for home and restaurants.</a:t>
            </a:r>
          </a:p>
          <a:p>
            <a:pPr lvl="1"/>
            <a:r>
              <a:rPr lang="en-US" sz="3200" dirty="0" smtClean="0">
                <a:sym typeface="Symbol"/>
              </a:rPr>
              <a:t>Store items with the earliest use-by date in front of other items with later dates.</a:t>
            </a:r>
            <a:endParaRPr lang="en-US" sz="3200" dirty="0" smtClean="0"/>
          </a:p>
          <a:p>
            <a:pPr lvl="1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Personal Hygiene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When washing your hands, what should the temperature of the water be?</a:t>
            </a:r>
          </a:p>
          <a:p>
            <a:pPr lvl="1"/>
            <a:r>
              <a:rPr lang="en-US" sz="3200" dirty="0" smtClean="0"/>
              <a:t>As hot as you can stand</a:t>
            </a:r>
          </a:p>
          <a:p>
            <a:r>
              <a:rPr lang="en-US" dirty="0" smtClean="0"/>
              <a:t>How long should you scrub your hands for?</a:t>
            </a:r>
          </a:p>
          <a:p>
            <a:pPr lvl="1"/>
            <a:r>
              <a:rPr lang="en-US" sz="3200" dirty="0" smtClean="0"/>
              <a:t>At least 20 seconds</a:t>
            </a:r>
          </a:p>
          <a:p>
            <a:r>
              <a:rPr lang="en-US" dirty="0" smtClean="0"/>
              <a:t>When washing your hands, what should you pay particular attention to?</a:t>
            </a:r>
          </a:p>
          <a:p>
            <a:pPr lvl="1"/>
            <a:r>
              <a:rPr lang="en-US" sz="3200" dirty="0" smtClean="0"/>
              <a:t>Cleaning under fingernails and between fingers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Personal Hygiene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restrictions do you think there are for fingernails and jewelry when working with food?</a:t>
            </a:r>
          </a:p>
          <a:p>
            <a:pPr lvl="1"/>
            <a:r>
              <a:rPr lang="en-US" sz="3200" dirty="0" smtClean="0"/>
              <a:t>Fingernails should be short and clean</a:t>
            </a:r>
          </a:p>
          <a:p>
            <a:pPr lvl="1"/>
            <a:r>
              <a:rPr lang="en-US" sz="3200" dirty="0" smtClean="0"/>
              <a:t>No nail polish</a:t>
            </a:r>
          </a:p>
          <a:p>
            <a:pPr lvl="1"/>
            <a:r>
              <a:rPr lang="en-US" sz="3200" dirty="0" smtClean="0"/>
              <a:t>No false nails</a:t>
            </a:r>
          </a:p>
          <a:p>
            <a:pPr lvl="1"/>
            <a:r>
              <a:rPr lang="en-US" sz="3200" dirty="0" smtClean="0"/>
              <a:t>Jewelry should be removed to help prevent the spread of pathogens.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Food Borne Illnesses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can prevent a large majority of food borne illnesses?</a:t>
            </a:r>
          </a:p>
          <a:p>
            <a:pPr lvl="1"/>
            <a:r>
              <a:rPr lang="en-US" sz="3200" dirty="0" smtClean="0"/>
              <a:t>Practicing proper hand washing</a:t>
            </a:r>
          </a:p>
          <a:p>
            <a:r>
              <a:rPr lang="en-US" dirty="0" smtClean="0"/>
              <a:t>What are the four general conditions for bacteria growth?</a:t>
            </a:r>
          </a:p>
          <a:p>
            <a:pPr lvl="1"/>
            <a:r>
              <a:rPr lang="en-US" sz="3200" dirty="0" smtClean="0"/>
              <a:t>Warmth</a:t>
            </a:r>
          </a:p>
          <a:p>
            <a:pPr lvl="1"/>
            <a:r>
              <a:rPr lang="en-US" sz="3200" dirty="0" smtClean="0"/>
              <a:t>Moisture</a:t>
            </a:r>
          </a:p>
          <a:p>
            <a:pPr lvl="1"/>
            <a:r>
              <a:rPr lang="en-US" sz="3200" dirty="0" smtClean="0"/>
              <a:t>Food</a:t>
            </a:r>
          </a:p>
          <a:p>
            <a:pPr lvl="1"/>
            <a:r>
              <a:rPr lang="en-US" sz="3200" dirty="0" smtClean="0"/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Personal Hygiene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should be done with your hair when working with food?</a:t>
            </a:r>
          </a:p>
          <a:p>
            <a:pPr lvl="1"/>
            <a:r>
              <a:rPr lang="en-US" sz="3200" dirty="0" smtClean="0"/>
              <a:t>Hair covering</a:t>
            </a:r>
          </a:p>
          <a:p>
            <a:pPr lvl="1"/>
            <a:r>
              <a:rPr lang="en-US" sz="3200" dirty="0" smtClean="0"/>
              <a:t>Tied back</a:t>
            </a:r>
          </a:p>
          <a:p>
            <a:r>
              <a:rPr lang="en-US" dirty="0" smtClean="0"/>
              <a:t>What should you wear when working with food?</a:t>
            </a:r>
          </a:p>
          <a:p>
            <a:pPr lvl="1"/>
            <a:r>
              <a:rPr lang="en-US" sz="3200" dirty="0" smtClean="0"/>
              <a:t>Clean uniform, apron, chefs jacket or lab coat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Personal Hygiene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When should you use gloves when working with food?</a:t>
            </a:r>
          </a:p>
          <a:p>
            <a:pPr lvl="1"/>
            <a:r>
              <a:rPr lang="en-US" sz="3200" dirty="0" smtClean="0"/>
              <a:t>Use and change gloves before preparing ready-to-eat foods (foods that won’t be heated before serving).</a:t>
            </a:r>
          </a:p>
          <a:p>
            <a:pPr lvl="1"/>
            <a:r>
              <a:rPr lang="en-US" sz="3200" dirty="0" smtClean="0"/>
              <a:t>When handling proteins, both raw and cooked.</a:t>
            </a:r>
          </a:p>
          <a:p>
            <a:pPr lvl="1"/>
            <a:r>
              <a:rPr lang="en-US" sz="3200" dirty="0" smtClean="0"/>
              <a:t>Wounds or cuts should be covered with a bandage, then with gloves.</a:t>
            </a:r>
          </a:p>
          <a:p>
            <a:pPr lvl="1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Personal Hygiene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does it mean to “clean” your work surfaces?</a:t>
            </a:r>
          </a:p>
          <a:p>
            <a:pPr lvl="1"/>
            <a:r>
              <a:rPr lang="en-US" sz="3200" dirty="0" smtClean="0"/>
              <a:t>Remove visible soil and food particles.</a:t>
            </a:r>
          </a:p>
          <a:p>
            <a:r>
              <a:rPr lang="en-US" dirty="0" smtClean="0"/>
              <a:t>What does it mean to “sanitize” your work surfaces?</a:t>
            </a:r>
          </a:p>
          <a:p>
            <a:pPr lvl="1"/>
            <a:r>
              <a:rPr lang="en-US" sz="3200" dirty="0" smtClean="0"/>
              <a:t>Use moist heat or chemical agents to reduce pathogens.</a:t>
            </a:r>
          </a:p>
          <a:p>
            <a:pPr lvl="1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Tips to Preventing Cuts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do you know which knife to use?</a:t>
            </a:r>
          </a:p>
          <a:p>
            <a:pPr lvl="1"/>
            <a:r>
              <a:rPr lang="en-US" sz="3200" dirty="0" smtClean="0"/>
              <a:t>Always use the correct knife for the job.</a:t>
            </a:r>
          </a:p>
          <a:p>
            <a:r>
              <a:rPr lang="en-US" dirty="0" smtClean="0"/>
              <a:t>How do you properly store sharp tools?</a:t>
            </a:r>
          </a:p>
          <a:p>
            <a:pPr lvl="1"/>
            <a:r>
              <a:rPr lang="en-US" sz="3200" dirty="0" smtClean="0"/>
              <a:t>Keep shields on the sharp edges of tools.</a:t>
            </a:r>
          </a:p>
          <a:p>
            <a:pPr lvl="1"/>
            <a:r>
              <a:rPr lang="en-US" sz="3200" dirty="0" smtClean="0"/>
              <a:t>When sharp tools are not in use, store in a safe place.  </a:t>
            </a:r>
          </a:p>
          <a:p>
            <a:pPr lvl="1"/>
            <a:r>
              <a:rPr lang="en-US" sz="3200" dirty="0" smtClean="0"/>
              <a:t>Never keep knives loose with other cooking implements in a drawer.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Tips to Preventing Cuts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do you properly use a cutting board?</a:t>
            </a:r>
          </a:p>
          <a:p>
            <a:pPr lvl="1"/>
            <a:r>
              <a:rPr lang="en-US" sz="3200" dirty="0" smtClean="0"/>
              <a:t>Place a damp cloth under the board to keep it from sliding around.</a:t>
            </a:r>
          </a:p>
          <a:p>
            <a:r>
              <a:rPr lang="en-US" dirty="0" smtClean="0"/>
              <a:t>What do you do with a falling knife?</a:t>
            </a:r>
          </a:p>
          <a:p>
            <a:pPr lvl="1"/>
            <a:r>
              <a:rPr lang="en-US" sz="3200" dirty="0" smtClean="0"/>
              <a:t>Never try to catch it.</a:t>
            </a:r>
          </a:p>
          <a:p>
            <a:r>
              <a:rPr lang="en-US" dirty="0" smtClean="0"/>
              <a:t>When walking through the kitchen, how should you hold a knife?</a:t>
            </a:r>
          </a:p>
          <a:p>
            <a:pPr lvl="1"/>
            <a:r>
              <a:rPr lang="en-US" sz="3200" dirty="0" smtClean="0"/>
              <a:t>Keep it pointed to the floor.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Tips to Preventing Cuts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True or False:  Notify others working in the kitchen that you have a knife.</a:t>
            </a:r>
          </a:p>
          <a:p>
            <a:pPr lvl="1"/>
            <a:r>
              <a:rPr lang="en-US" sz="3200" dirty="0" smtClean="0"/>
              <a:t>True</a:t>
            </a:r>
          </a:p>
          <a:p>
            <a:r>
              <a:rPr lang="en-US" dirty="0" smtClean="0"/>
              <a:t>What first aid procedures should be followed with a minor cut?</a:t>
            </a:r>
          </a:p>
          <a:p>
            <a:pPr lvl="1"/>
            <a:r>
              <a:rPr lang="en-US" sz="3200" dirty="0"/>
              <a:t>R</a:t>
            </a:r>
            <a:r>
              <a:rPr lang="en-US" sz="3200" dirty="0" smtClean="0"/>
              <a:t>inse wound under running water </a:t>
            </a:r>
          </a:p>
          <a:p>
            <a:pPr lvl="1"/>
            <a:r>
              <a:rPr lang="en-US" sz="3200" dirty="0" smtClean="0"/>
              <a:t>Put on a protective glove to avoid contamination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Tips to Preventing Slips/Falls/Strains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floor should be what?</a:t>
            </a:r>
          </a:p>
          <a:p>
            <a:pPr lvl="1"/>
            <a:r>
              <a:rPr lang="en-US" sz="3200" dirty="0" smtClean="0"/>
              <a:t>Clean and dry</a:t>
            </a:r>
          </a:p>
          <a:p>
            <a:r>
              <a:rPr lang="en-US" dirty="0" smtClean="0"/>
              <a:t>What are the best type of shoes to wear in a kitchen?</a:t>
            </a:r>
          </a:p>
          <a:p>
            <a:pPr lvl="1"/>
            <a:r>
              <a:rPr lang="en-US" sz="3200" dirty="0" smtClean="0"/>
              <a:t>Non-slip shoes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Tips to Preventing Slips/Falls/Strains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tips should you following when lifting and carrying large items?</a:t>
            </a:r>
          </a:p>
          <a:p>
            <a:pPr lvl="1"/>
            <a:r>
              <a:rPr lang="en-US" sz="3200" dirty="0" smtClean="0"/>
              <a:t>Don’t block your view.  You need to see where you’re going!</a:t>
            </a:r>
          </a:p>
          <a:p>
            <a:pPr lvl="1"/>
            <a:r>
              <a:rPr lang="en-US" sz="3200" dirty="0" smtClean="0"/>
              <a:t>Ask for help with heavy items</a:t>
            </a:r>
          </a:p>
          <a:p>
            <a:pPr lvl="1"/>
            <a:r>
              <a:rPr lang="en-US" sz="3200" dirty="0" smtClean="0"/>
              <a:t>Bend at your knees, not at your waist</a:t>
            </a:r>
          </a:p>
          <a:p>
            <a:pPr lvl="1"/>
            <a:r>
              <a:rPr lang="en-US" sz="3200" dirty="0" smtClean="0"/>
              <a:t>Keep your back straight when lifting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Tips to Preventing Burns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first aid procedures should be followed with a minor burn?</a:t>
            </a:r>
          </a:p>
          <a:p>
            <a:pPr lvl="1"/>
            <a:r>
              <a:rPr lang="en-US" sz="3200" dirty="0" smtClean="0"/>
              <a:t>Cool the burn with cool or lukewarm water for 10 to 30 minutes.</a:t>
            </a:r>
          </a:p>
          <a:p>
            <a:pPr lvl="1"/>
            <a:r>
              <a:rPr lang="en-US" sz="3200" dirty="0" smtClean="0"/>
              <a:t>Cool the burn within 20 minutes of the injury</a:t>
            </a:r>
          </a:p>
          <a:p>
            <a:pPr lvl="1"/>
            <a:r>
              <a:rPr lang="en-US" sz="3200" dirty="0" smtClean="0"/>
              <a:t>Never use ice, iced water or any creams or greasy substances such as butter.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Fire Prevention and Safety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Where should you be at all times when frying, grilling or broiling food?</a:t>
            </a:r>
          </a:p>
          <a:p>
            <a:pPr lvl="1"/>
            <a:r>
              <a:rPr lang="en-US" sz="3200" dirty="0" smtClean="0"/>
              <a:t>Never leave cooking food unattended</a:t>
            </a:r>
          </a:p>
          <a:p>
            <a:r>
              <a:rPr lang="en-US" dirty="0" smtClean="0"/>
              <a:t>Why would you want to use a timer when cooking food (besides keeping track of how long it’s been cooking)?</a:t>
            </a:r>
          </a:p>
          <a:p>
            <a:pPr lvl="1"/>
            <a:r>
              <a:rPr lang="en-US" sz="3200" dirty="0" smtClean="0"/>
              <a:t>You’ll remember that the stove/oven is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Food Borne Illnesses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True or False?</a:t>
            </a:r>
          </a:p>
          <a:p>
            <a:pPr lvl="1"/>
            <a:r>
              <a:rPr lang="en-US" sz="3200" dirty="0" smtClean="0"/>
              <a:t>Food will often look and smell normal and will not always have off-odors or off-flavors.</a:t>
            </a:r>
          </a:p>
          <a:p>
            <a:pPr lvl="1"/>
            <a:r>
              <a:rPr lang="en-US" sz="3200" dirty="0" smtClean="0"/>
              <a:t>True</a:t>
            </a:r>
          </a:p>
          <a:p>
            <a:r>
              <a:rPr lang="en-US" dirty="0" smtClean="0"/>
              <a:t>Finish the saying, “When in doubt…”</a:t>
            </a:r>
          </a:p>
          <a:p>
            <a:pPr lvl="1"/>
            <a:r>
              <a:rPr lang="en-US" sz="3200" dirty="0"/>
              <a:t>T</a:t>
            </a:r>
            <a:r>
              <a:rPr lang="en-US" sz="3200" dirty="0" smtClean="0"/>
              <a:t>hrow it out!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Fire Prevention and Safety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are the dangers of wearing loose clothing or dangling sleeves while cooking?</a:t>
            </a:r>
          </a:p>
          <a:p>
            <a:pPr lvl="1"/>
            <a:r>
              <a:rPr lang="en-US" sz="3200" dirty="0" smtClean="0"/>
              <a:t>Could catch on fire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Fire Prevention and Safety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Name specific items you should keep away from the stove, oven or any other appliance in the kitchen that generates heat.</a:t>
            </a:r>
          </a:p>
          <a:p>
            <a:pPr lvl="1"/>
            <a:r>
              <a:rPr lang="en-US" sz="3200" dirty="0" smtClean="0"/>
              <a:t>Pot holders and oven mitts</a:t>
            </a:r>
          </a:p>
          <a:p>
            <a:pPr lvl="1"/>
            <a:r>
              <a:rPr lang="en-US" sz="3200" dirty="0" smtClean="0"/>
              <a:t>Wooden utensils</a:t>
            </a:r>
          </a:p>
          <a:p>
            <a:pPr lvl="1"/>
            <a:r>
              <a:rPr lang="en-US" sz="3200" dirty="0" smtClean="0"/>
              <a:t>Paper or plastic bags</a:t>
            </a:r>
          </a:p>
          <a:p>
            <a:pPr lvl="1"/>
            <a:r>
              <a:rPr lang="en-US" sz="3200" dirty="0" smtClean="0"/>
              <a:t>Food packaging</a:t>
            </a:r>
          </a:p>
          <a:p>
            <a:pPr lvl="1"/>
            <a:r>
              <a:rPr lang="en-US" sz="3200" dirty="0" smtClean="0"/>
              <a:t>Towel or curtains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Fire Prevention and Safety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can you do to prevent grease buildup on cooking surfaces?</a:t>
            </a:r>
          </a:p>
          <a:p>
            <a:pPr lvl="1"/>
            <a:r>
              <a:rPr lang="en-US" sz="3200" dirty="0" smtClean="0"/>
              <a:t>Keep them clean</a:t>
            </a:r>
          </a:p>
          <a:p>
            <a:r>
              <a:rPr lang="en-US" dirty="0" smtClean="0"/>
              <a:t>What should you NEVER use to extinguish a grease fire?</a:t>
            </a:r>
          </a:p>
          <a:p>
            <a:pPr lvl="1"/>
            <a:r>
              <a:rPr lang="en-US" sz="3200" dirty="0" smtClean="0"/>
              <a:t>Water</a:t>
            </a:r>
          </a:p>
          <a:p>
            <a:pPr lvl="1"/>
            <a:r>
              <a:rPr lang="en-US" sz="3200" dirty="0" smtClean="0"/>
              <a:t>Flour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Fire Prevention and Safety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When a grease fire occurs, what should you do?</a:t>
            </a:r>
          </a:p>
          <a:p>
            <a:pPr lvl="1"/>
            <a:r>
              <a:rPr lang="en-US" sz="3200" dirty="0" smtClean="0"/>
              <a:t>Turn off the burner</a:t>
            </a:r>
          </a:p>
          <a:p>
            <a:pPr lvl="1"/>
            <a:r>
              <a:rPr lang="en-US" sz="3200" dirty="0" smtClean="0"/>
              <a:t>Cover the grease fire with a lid</a:t>
            </a:r>
          </a:p>
          <a:p>
            <a:pPr lvl="1"/>
            <a:r>
              <a:rPr lang="en-US" sz="3200" dirty="0" smtClean="0"/>
              <a:t>Or smother the grease fire with baking soda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By following simple safety and sanitation guidelines, you can have a safe and successful experience in the kitchen.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Food Borne Illnesses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When shopping for canned goods, what should you avoid buying and using?</a:t>
            </a:r>
          </a:p>
          <a:p>
            <a:pPr lvl="1"/>
            <a:r>
              <a:rPr lang="en-US" sz="3200" dirty="0" smtClean="0"/>
              <a:t>Bulging or dented cans</a:t>
            </a:r>
          </a:p>
          <a:p>
            <a:r>
              <a:rPr lang="en-US" dirty="0" smtClean="0"/>
              <a:t>What should you frequently do with your kitchen work surfaces?</a:t>
            </a:r>
          </a:p>
          <a:p>
            <a:pPr lvl="1"/>
            <a:r>
              <a:rPr lang="en-US" sz="3200" dirty="0" smtClean="0"/>
              <a:t>Clean and sanitize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Food Borne Illnesses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two places are salmonella often found?</a:t>
            </a:r>
          </a:p>
          <a:p>
            <a:pPr lvl="1"/>
            <a:r>
              <a:rPr lang="en-US" sz="3200" dirty="0" smtClean="0"/>
              <a:t>Fresh poultry</a:t>
            </a:r>
          </a:p>
          <a:p>
            <a:pPr lvl="1"/>
            <a:r>
              <a:rPr lang="en-US" sz="3200" dirty="0" smtClean="0"/>
              <a:t>Raw eggs</a:t>
            </a:r>
          </a:p>
          <a:p>
            <a:r>
              <a:rPr lang="en-US" dirty="0" smtClean="0"/>
              <a:t>Where is E-coil usually found?</a:t>
            </a:r>
          </a:p>
          <a:p>
            <a:pPr lvl="1"/>
            <a:r>
              <a:rPr lang="en-US" sz="3200" dirty="0" smtClean="0"/>
              <a:t>Undercooked ground beef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Food Borne Illnesses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else can E-coli be found?</a:t>
            </a:r>
          </a:p>
          <a:p>
            <a:pPr lvl="1"/>
            <a:r>
              <a:rPr lang="en-US" sz="3200" dirty="0" smtClean="0"/>
              <a:t>Unpasteurized milk</a:t>
            </a:r>
          </a:p>
          <a:p>
            <a:pPr lvl="1"/>
            <a:r>
              <a:rPr lang="en-US" sz="3200" dirty="0" smtClean="0"/>
              <a:t>Fruit Juices</a:t>
            </a:r>
          </a:p>
          <a:p>
            <a:pPr lvl="1"/>
            <a:r>
              <a:rPr lang="en-US" sz="3200" dirty="0" smtClean="0"/>
              <a:t>Fresh Fruits</a:t>
            </a:r>
          </a:p>
          <a:p>
            <a:pPr lvl="1"/>
            <a:r>
              <a:rPr lang="en-US" sz="3200" dirty="0" smtClean="0"/>
              <a:t>Fresh Vegetables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Food Borne Illnesses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is E-coli spread?</a:t>
            </a:r>
          </a:p>
          <a:p>
            <a:pPr lvl="1"/>
            <a:r>
              <a:rPr lang="en-US" sz="3200" dirty="0" smtClean="0"/>
              <a:t>E-coli is a bacteria spread by air from soil, ground and fecal matter to food sources.</a:t>
            </a:r>
          </a:p>
          <a:p>
            <a:r>
              <a:rPr lang="en-US" dirty="0" smtClean="0"/>
              <a:t>What can kill the E-coli bacteria?</a:t>
            </a:r>
          </a:p>
          <a:p>
            <a:pPr lvl="1"/>
            <a:r>
              <a:rPr lang="en-US" sz="3200" dirty="0" smtClean="0"/>
              <a:t>Cooking or heating to a high enough temperature.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Food Borne Illnesses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is Botulism usually found?</a:t>
            </a:r>
          </a:p>
          <a:p>
            <a:pPr lvl="1"/>
            <a:r>
              <a:rPr lang="en-US" sz="3200" dirty="0" smtClean="0"/>
              <a:t>Improperly canned foods</a:t>
            </a:r>
          </a:p>
          <a:p>
            <a:r>
              <a:rPr lang="en-US" dirty="0" smtClean="0"/>
              <a:t>Specifically what type of foods?</a:t>
            </a:r>
          </a:p>
          <a:p>
            <a:pPr lvl="1"/>
            <a:r>
              <a:rPr lang="en-US" sz="3200" dirty="0" smtClean="0"/>
              <a:t>Low-acid foods</a:t>
            </a:r>
          </a:p>
          <a:p>
            <a:pPr lvl="1"/>
            <a:r>
              <a:rPr lang="en-US" sz="3200" dirty="0" smtClean="0"/>
              <a:t>For example:  green beans</a:t>
            </a:r>
          </a:p>
          <a:p>
            <a:r>
              <a:rPr lang="en-US" dirty="0" smtClean="0"/>
              <a:t>Is Hepatitis A </a:t>
            </a:r>
            <a:r>
              <a:rPr lang="en-US" dirty="0" err="1" smtClean="0"/>
              <a:t>a</a:t>
            </a:r>
            <a:r>
              <a:rPr lang="en-US" dirty="0" smtClean="0"/>
              <a:t> bacteria or virus?</a:t>
            </a:r>
          </a:p>
          <a:p>
            <a:pPr lvl="1"/>
            <a:r>
              <a:rPr lang="en-US" sz="3200" dirty="0" smtClean="0"/>
              <a:t>Virus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1696</Words>
  <Application>Microsoft Office PowerPoint</Application>
  <PresentationFormat>On-screen Show (4:3)</PresentationFormat>
  <Paragraphs>243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Kitchen Safety and Sanitation</vt:lpstr>
      <vt:lpstr>Food Borne Illnesses</vt:lpstr>
      <vt:lpstr>Food Borne Illnesses</vt:lpstr>
      <vt:lpstr>Food Borne Illnesses</vt:lpstr>
      <vt:lpstr>Food Borne Illnesses</vt:lpstr>
      <vt:lpstr>Food Borne Illnesses</vt:lpstr>
      <vt:lpstr>Food Borne Illnesses</vt:lpstr>
      <vt:lpstr>Food Borne Illnesses</vt:lpstr>
      <vt:lpstr>Food Borne Illnesses</vt:lpstr>
      <vt:lpstr>Food Borne Illnesses</vt:lpstr>
      <vt:lpstr>Food Borne Illnesses</vt:lpstr>
      <vt:lpstr>Food Borne Illnesses</vt:lpstr>
      <vt:lpstr>Cross Contamination</vt:lpstr>
      <vt:lpstr>Cross Contamination</vt:lpstr>
      <vt:lpstr>Cross Contamination</vt:lpstr>
      <vt:lpstr>Proper Thawing of Food</vt:lpstr>
      <vt:lpstr>Proper Thawing of Food</vt:lpstr>
      <vt:lpstr>Proper Thawing of Food</vt:lpstr>
      <vt:lpstr>Proper Storage of Food</vt:lpstr>
      <vt:lpstr>Proper Storage of Food</vt:lpstr>
      <vt:lpstr>Proper Storage of Food</vt:lpstr>
      <vt:lpstr>Proper Storage of Food</vt:lpstr>
      <vt:lpstr>Temperature Danger Zone</vt:lpstr>
      <vt:lpstr>Internal Meat Temperatures</vt:lpstr>
      <vt:lpstr>Cooling Foods</vt:lpstr>
      <vt:lpstr>Cooling Foods</vt:lpstr>
      <vt:lpstr>FIFO</vt:lpstr>
      <vt:lpstr>Personal Hygiene </vt:lpstr>
      <vt:lpstr>Personal Hygiene </vt:lpstr>
      <vt:lpstr>Personal Hygiene </vt:lpstr>
      <vt:lpstr>Personal Hygiene </vt:lpstr>
      <vt:lpstr>Personal Hygiene </vt:lpstr>
      <vt:lpstr>Tips to Preventing Cuts</vt:lpstr>
      <vt:lpstr>Tips to Preventing Cuts</vt:lpstr>
      <vt:lpstr>Tips to Preventing Cuts</vt:lpstr>
      <vt:lpstr>Tips to Preventing Slips/Falls/Strains</vt:lpstr>
      <vt:lpstr>Tips to Preventing Slips/Falls/Strains</vt:lpstr>
      <vt:lpstr>Tips to Preventing Burns</vt:lpstr>
      <vt:lpstr>Fire Prevention and Safety</vt:lpstr>
      <vt:lpstr>Fire Prevention and Safety</vt:lpstr>
      <vt:lpstr>Fire Prevention and Safety</vt:lpstr>
      <vt:lpstr>Fire Prevention and Safety</vt:lpstr>
      <vt:lpstr>Fire Prevention and Safety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Kitchen Safety and Sanitation</dc:title>
  <dc:creator>V_Masters</dc:creator>
  <cp:lastModifiedBy>V_Masters</cp:lastModifiedBy>
  <cp:revision>36</cp:revision>
  <dcterms:created xsi:type="dcterms:W3CDTF">2014-07-03T16:23:58Z</dcterms:created>
  <dcterms:modified xsi:type="dcterms:W3CDTF">2014-07-05T16:36:51Z</dcterms:modified>
</cp:coreProperties>
</file>