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277" r:id="rId4"/>
    <p:sldId id="266" r:id="rId5"/>
    <p:sldId id="267" r:id="rId6"/>
    <p:sldId id="270" r:id="rId7"/>
    <p:sldId id="272" r:id="rId8"/>
    <p:sldId id="275" r:id="rId9"/>
    <p:sldId id="278" r:id="rId10"/>
    <p:sldId id="273" r:id="rId11"/>
    <p:sldId id="279" r:id="rId12"/>
    <p:sldId id="281" r:id="rId13"/>
    <p:sldId id="283" r:id="rId14"/>
    <p:sldId id="284" r:id="rId15"/>
    <p:sldId id="282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2FDF7"/>
    <a:srgbClr val="800040"/>
    <a:srgbClr val="FF0080"/>
    <a:srgbClr val="FFFCD5"/>
    <a:srgbClr val="FFDB87"/>
    <a:srgbClr val="FF6FC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7" autoAdjust="0"/>
    <p:restoredTop sz="81526" autoAdjust="0"/>
  </p:normalViewPr>
  <p:slideViewPr>
    <p:cSldViewPr snapToObjects="1">
      <p:cViewPr varScale="1">
        <p:scale>
          <a:sx n="91" d="100"/>
          <a:sy n="91" d="100"/>
        </p:scale>
        <p:origin x="1302" y="9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E34B047-A719-423A-AA76-A2FE5383E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007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DFEA2D6-B589-4E3A-A1DA-43321AE3FE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302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F83D6E-2F1D-4962-B434-0D7F4C7B1C9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 smtClean="0"/>
              <a:t>Start this off doing this activity- Catch the Finger:</a:t>
            </a:r>
          </a:p>
          <a:p>
            <a:r>
              <a:rPr lang="en-US" dirty="0" smtClean="0"/>
              <a:t>1. Everyone stand in a circle.</a:t>
            </a:r>
          </a:p>
          <a:p>
            <a:r>
              <a:rPr lang="en-US" dirty="0" smtClean="0"/>
              <a:t>2. Right hand palm up.</a:t>
            </a:r>
          </a:p>
          <a:p>
            <a:r>
              <a:rPr lang="en-US" dirty="0" smtClean="0"/>
              <a:t>3.</a:t>
            </a:r>
            <a:r>
              <a:rPr lang="en-US" baseline="0" dirty="0" smtClean="0"/>
              <a:t> </a:t>
            </a:r>
            <a:r>
              <a:rPr lang="en-US" dirty="0" smtClean="0"/>
              <a:t>Left hand pointer finger placed on neighbor’s right palm.</a:t>
            </a:r>
          </a:p>
          <a:p>
            <a:r>
              <a:rPr lang="en-US" dirty="0" smtClean="0"/>
              <a:t>4. I will call out “Ready, Set, Go!”</a:t>
            </a:r>
          </a:p>
          <a:p>
            <a:r>
              <a:rPr lang="en-US" dirty="0" smtClean="0"/>
              <a:t>5. On “Go” you will try to capture the finger of your right neighbor while escaping from your left neighbor.</a:t>
            </a:r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159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EA2D6-B589-4E3A-A1DA-43321AE3FE2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39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with principals</a:t>
            </a:r>
            <a:r>
              <a:rPr lang="en-US" baseline="0" dirty="0" smtClean="0"/>
              <a:t> about whether you can teach this slide in class…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EA2D6-B589-4E3A-A1DA-43321AE3FE2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81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EA2D6-B589-4E3A-A1DA-43321AE3FE2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755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decisions that</a:t>
            </a:r>
            <a:r>
              <a:rPr lang="en-US" baseline="0" dirty="0" smtClean="0"/>
              <a:t> lead to a permanent solution to temporary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EA2D6-B589-4E3A-A1DA-43321AE3FE2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483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http://www.helpguide.org/articles/suicide-prevention/suicide-help-dealing-with-your-suicidal-thoughts-and-feelings.htm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EA2D6-B589-4E3A-A1DA-43321AE3FE2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919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http://www.helpguide.org/articles/suicide-prevention/suicide-help-dealing-with-your-suicidal-thoughts-and-feelings.htm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EA2D6-B589-4E3A-A1DA-43321AE3FE2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99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di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B40A87-6930-4226-9550-139609218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33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B274-4BE3-4370-A32C-7EEF5CCDF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66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3055A-D95B-4491-98AD-6246A9AE7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4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B5860-7A18-4024-A3E0-3ACD0F109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13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1C95B-30AA-45B7-8F7D-0DE70B23F7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20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10558-D0C8-4CB1-B434-A2D7D7F06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4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E130-138C-4EA8-A09C-60A3B6BBF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21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8EC2-C09F-455A-89F1-468729F1E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73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938FE-5FFD-4D87-A44F-B34493008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24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99C70-5B92-4CC7-87B0-E32C390F33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15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C5003-224C-40B7-BE4D-E16CF7910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20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1FAEC-CB70-4298-984E-9AD61564D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92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06FF4-E740-4DEE-B0DD-2CBDEE6C7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85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bigdir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6955AF-1236-4AE0-BE11-748B182A1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3" name="Text Box 55"/>
          <p:cNvSpPr txBox="1">
            <a:spLocks noChangeArrowheads="1"/>
          </p:cNvSpPr>
          <p:nvPr/>
        </p:nvSpPr>
        <p:spPr bwMode="auto">
          <a:xfrm>
            <a:off x="4679950" y="3622338"/>
            <a:ext cx="31438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/>
              <a:t>Addictive Behaviors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124" name="Text Box 58"/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5" name="Text Box 60"/>
          <p:cNvSpPr txBox="1">
            <a:spLocks noChangeArrowheads="1"/>
          </p:cNvSpPr>
          <p:nvPr/>
        </p:nvSpPr>
        <p:spPr bwMode="auto">
          <a:xfrm>
            <a:off x="1220788" y="2590800"/>
            <a:ext cx="6918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chemeClr val="bg1"/>
                </a:solidFill>
                <a:latin typeface="Times" panose="02020603050405020304" pitchFamily="18" charset="0"/>
              </a:rPr>
              <a:t>Crisis Management</a:t>
            </a:r>
            <a:endParaRPr lang="en-US" altLang="en-US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Anti-Addictions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1079612" y="1295400"/>
            <a:ext cx="7452828" cy="4525963"/>
          </a:xfrm>
        </p:spPr>
        <p:txBody>
          <a:bodyPr numCol="2"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Exercise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Sports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Music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Service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Hobbies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Learning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Family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Faith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Friends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Journal Writing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92996"/>
            <a:ext cx="3834426" cy="25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&amp; 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604" y="1600200"/>
            <a:ext cx="7200800" cy="37004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“No one cares about me!”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“It doesn’t matter if I live or die.”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“No one would even notice I’m gone.”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“I just can’t face ______ again.”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“All my problems would be gone if I was gone, too.”</a:t>
            </a:r>
          </a:p>
        </p:txBody>
      </p:sp>
    </p:spTree>
    <p:extLst>
      <p:ext uri="{BB962C8B-B14F-4D97-AF65-F5344CB8AC3E}">
        <p14:creationId xmlns:p14="http://schemas.microsoft.com/office/powerpoint/2010/main" val="32525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122204"/>
            <a:ext cx="8229600" cy="1143000"/>
          </a:xfrm>
        </p:spPr>
        <p:txBody>
          <a:bodyPr/>
          <a:lstStyle/>
          <a:p>
            <a:pPr algn="r"/>
            <a:r>
              <a:rPr lang="en-US" sz="3200" i="1" dirty="0" smtClean="0"/>
              <a:t>Clarence - It’s A Wonderful Life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604" y="1132693"/>
            <a:ext cx="7272808" cy="3700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bg1"/>
                </a:solidFill>
                <a:latin typeface="Freestyle Script" pitchFamily="66" charset="0"/>
              </a:rPr>
              <a:t>“Each mans life touches so many other lives. When he isn’t around it leaves an awful hole."</a:t>
            </a:r>
            <a:endParaRPr lang="en-US" sz="6600" dirty="0">
              <a:solidFill>
                <a:schemeClr val="bg1"/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 and Suicide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12" y="1622321"/>
            <a:ext cx="7128792" cy="4686999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You are </a:t>
            </a:r>
            <a:r>
              <a:rPr lang="en-US" sz="4400" b="1" u="sng" dirty="0" smtClean="0">
                <a:solidFill>
                  <a:schemeClr val="bg1"/>
                </a:solidFill>
                <a:ea typeface="BatangChe" pitchFamily="49" charset="-127"/>
              </a:rPr>
              <a:t>NOT</a:t>
            </a:r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 alone!</a:t>
            </a:r>
          </a:p>
          <a:p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These feelings don’t mean you are crazy, weak or flawed.  You just have more pain than you can cope with alone. </a:t>
            </a:r>
          </a:p>
          <a:p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With time and support you can overcome your problems.  </a:t>
            </a:r>
            <a:endParaRPr lang="en-US" sz="4400" dirty="0">
              <a:solidFill>
                <a:schemeClr val="bg1"/>
              </a:solidFill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331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Cope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12" y="1622321"/>
            <a:ext cx="7128792" cy="4686999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Realize that suicide is a permanent solution to a temporary problem/crisis.  </a:t>
            </a:r>
          </a:p>
          <a:p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There are many people who want to help you.</a:t>
            </a:r>
          </a:p>
          <a:p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Don’t keep these feelings to yourself.  </a:t>
            </a:r>
          </a:p>
          <a:p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Tell someone you trust and don’t let fear, shame or embarrassment prevent you from seeking help.  </a:t>
            </a:r>
            <a:endParaRPr lang="en-US" sz="4400" dirty="0">
              <a:solidFill>
                <a:schemeClr val="bg1"/>
              </a:solidFill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895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29" y="629009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BUSY SERVING OTHERS!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12" y="1888777"/>
            <a:ext cx="7128792" cy="37004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BatangChe" pitchFamily="49" charset="-127"/>
              </a:rPr>
              <a:t>You are </a:t>
            </a:r>
            <a:r>
              <a:rPr lang="en-US" sz="3600" b="1" i="1" dirty="0">
                <a:solidFill>
                  <a:schemeClr val="bg1"/>
                </a:solidFill>
                <a:ea typeface="BatangChe" pitchFamily="49" charset="-127"/>
              </a:rPr>
              <a:t>NEEDED</a:t>
            </a:r>
            <a:r>
              <a:rPr lang="en-US" sz="3600" dirty="0">
                <a:solidFill>
                  <a:schemeClr val="bg1"/>
                </a:solidFill>
                <a:ea typeface="BatangChe" pitchFamily="49" charset="-127"/>
              </a:rPr>
              <a:t> and </a:t>
            </a:r>
            <a:r>
              <a:rPr lang="en-US" sz="3600" b="1" i="1" dirty="0">
                <a:solidFill>
                  <a:schemeClr val="bg1"/>
                </a:solidFill>
                <a:ea typeface="BatangChe" pitchFamily="49" charset="-127"/>
              </a:rPr>
              <a:t>WANTED</a:t>
            </a:r>
            <a:r>
              <a:rPr lang="en-US" sz="3600" b="1" dirty="0">
                <a:solidFill>
                  <a:schemeClr val="bg1"/>
                </a:solidFill>
                <a:ea typeface="BatangChe" pitchFamily="49" charset="-127"/>
              </a:rPr>
              <a:t> </a:t>
            </a:r>
            <a:r>
              <a:rPr lang="en-US" sz="3600" dirty="0">
                <a:solidFill>
                  <a:schemeClr val="bg1"/>
                </a:solidFill>
                <a:ea typeface="BatangChe" pitchFamily="49" charset="-127"/>
              </a:rPr>
              <a:t>and </a:t>
            </a:r>
            <a:r>
              <a:rPr lang="en-US" sz="3600" b="1" i="1" dirty="0">
                <a:solidFill>
                  <a:schemeClr val="bg1"/>
                </a:solidFill>
                <a:ea typeface="BatangChe" pitchFamily="49" charset="-127"/>
              </a:rPr>
              <a:t>LOVED</a:t>
            </a:r>
            <a:r>
              <a:rPr lang="en-US" sz="3600" dirty="0" smtClean="0">
                <a:solidFill>
                  <a:schemeClr val="bg1"/>
                </a:solidFill>
                <a:ea typeface="BatangChe" pitchFamily="49" charset="-127"/>
              </a:rPr>
              <a:t>!!</a:t>
            </a:r>
          </a:p>
          <a:p>
            <a:r>
              <a:rPr lang="en-US" sz="3600" dirty="0" smtClean="0">
                <a:solidFill>
                  <a:schemeClr val="bg1"/>
                </a:solidFill>
                <a:ea typeface="BatangChe" pitchFamily="49" charset="-127"/>
              </a:rPr>
              <a:t>Feeling down, go help someone else!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01" l="0" r="100000">
                        <a14:foregroundMark x1="14595" y1="55844" x2="14595" y2="55844"/>
                        <a14:foregroundMark x1="15676" y1="44805" x2="15315" y2="84416"/>
                        <a14:foregroundMark x1="24685" y1="69481" x2="24324" y2="92857"/>
                        <a14:foregroundMark x1="40901" y1="58442" x2="41982" y2="87013"/>
                        <a14:foregroundMark x1="48468" y1="30519" x2="50991" y2="84416"/>
                        <a14:foregroundMark x1="62162" y1="63636" x2="61802" y2="89610"/>
                        <a14:foregroundMark x1="70450" y1="65584" x2="70090" y2="29221"/>
                        <a14:foregroundMark x1="78018" y1="93506" x2="77658" y2="73377"/>
                        <a14:foregroundMark x1="85946" y1="87662" x2="85225" y2="46104"/>
                        <a14:foregroundMark x1="54234" y1="24026" x2="54234" y2="24026"/>
                        <a14:foregroundMark x1="47027" y1="19481" x2="47027" y2="19481"/>
                        <a14:foregroundMark x1="31171" y1="46753" x2="31171" y2="46753"/>
                        <a14:foregroundMark x1="29009" y1="44805" x2="29009" y2="44805"/>
                        <a14:foregroundMark x1="74054" y1="37662" x2="74054" y2="37662"/>
                        <a14:foregroundMark x1="71892" y1="87013" x2="71532" y2="66883"/>
                        <a14:foregroundMark x1="31171" y1="85390" x2="29369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526169"/>
            <a:ext cx="3566455" cy="233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01" l="0" r="100000">
                        <a14:foregroundMark x1="14595" y1="55844" x2="14595" y2="55844"/>
                        <a14:foregroundMark x1="15676" y1="44805" x2="15315" y2="84416"/>
                        <a14:foregroundMark x1="24685" y1="69481" x2="24324" y2="92857"/>
                        <a14:foregroundMark x1="40901" y1="58442" x2="41982" y2="87013"/>
                        <a14:foregroundMark x1="48468" y1="30519" x2="50991" y2="84416"/>
                        <a14:foregroundMark x1="62162" y1="63636" x2="61802" y2="89610"/>
                        <a14:foregroundMark x1="70450" y1="65584" x2="70090" y2="29221"/>
                        <a14:foregroundMark x1="78018" y1="93506" x2="77658" y2="73377"/>
                        <a14:foregroundMark x1="85946" y1="87662" x2="85225" y2="46104"/>
                        <a14:foregroundMark x1="54234" y1="24026" x2="54234" y2="24026"/>
                        <a14:foregroundMark x1="47027" y1="19481" x2="47027" y2="19481"/>
                        <a14:foregroundMark x1="31171" y1="46753" x2="31171" y2="46753"/>
                        <a14:foregroundMark x1="29009" y1="44805" x2="29009" y2="44805"/>
                        <a14:foregroundMark x1="74054" y1="37662" x2="74054" y2="37662"/>
                        <a14:foregroundMark x1="71892" y1="87013" x2="71532" y2="66883"/>
                        <a14:foregroundMark x1="31171" y1="85390" x2="29369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81" y="4517177"/>
            <a:ext cx="3746475" cy="233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01" l="0" r="100000">
                        <a14:foregroundMark x1="14595" y1="55844" x2="14595" y2="55844"/>
                        <a14:foregroundMark x1="15676" y1="44805" x2="15315" y2="84416"/>
                        <a14:foregroundMark x1="24685" y1="69481" x2="24324" y2="92857"/>
                        <a14:foregroundMark x1="40901" y1="58442" x2="41982" y2="87013"/>
                        <a14:foregroundMark x1="48468" y1="30519" x2="50991" y2="84416"/>
                        <a14:foregroundMark x1="62162" y1="63636" x2="61802" y2="89610"/>
                        <a14:foregroundMark x1="70450" y1="65584" x2="70090" y2="29221"/>
                        <a14:foregroundMark x1="78018" y1="93506" x2="77658" y2="73377"/>
                        <a14:foregroundMark x1="85946" y1="87662" x2="85225" y2="46104"/>
                        <a14:foregroundMark x1="54234" y1="24026" x2="54234" y2="24026"/>
                        <a14:foregroundMark x1="47027" y1="19481" x2="47027" y2="19481"/>
                        <a14:foregroundMark x1="31171" y1="46753" x2="31171" y2="46753"/>
                        <a14:foregroundMark x1="29009" y1="44805" x2="29009" y2="44805"/>
                        <a14:foregroundMark x1="74054" y1="37662" x2="74054" y2="37662"/>
                        <a14:foregroundMark x1="71892" y1="87013" x2="71532" y2="66883"/>
                        <a14:foregroundMark x1="31171" y1="85390" x2="29369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26169"/>
            <a:ext cx="3746475" cy="233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90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 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3700463"/>
          </a:xfrm>
        </p:spPr>
        <p:txBody>
          <a:bodyPr/>
          <a:lstStyle/>
          <a:p>
            <a:r>
              <a:rPr lang="en-US" dirty="0" smtClean="0"/>
              <a:t>Depression</a:t>
            </a:r>
          </a:p>
          <a:p>
            <a:r>
              <a:rPr lang="en-US" dirty="0" smtClean="0"/>
              <a:t>Addictions</a:t>
            </a:r>
          </a:p>
          <a:p>
            <a:r>
              <a:rPr lang="en-US" dirty="0" smtClean="0"/>
              <a:t>Laziness</a:t>
            </a:r>
          </a:p>
          <a:p>
            <a:r>
              <a:rPr lang="en-US" dirty="0" smtClean="0"/>
              <a:t>Endless entertainment</a:t>
            </a:r>
          </a:p>
          <a:p>
            <a:r>
              <a:rPr lang="en-US" dirty="0" smtClean="0"/>
              <a:t>Suicide</a:t>
            </a:r>
          </a:p>
          <a:p>
            <a:r>
              <a:rPr lang="en-US" dirty="0"/>
              <a:t>E</a:t>
            </a:r>
            <a:r>
              <a:rPr lang="en-US" dirty="0" smtClean="0"/>
              <a:t>ntitlement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1164345">
            <a:off x="1056459" y="1635342"/>
            <a:ext cx="6981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world revolves around me.</a:t>
            </a:r>
            <a:endParaRPr lang="en-US" sz="36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342275">
            <a:off x="575556" y="3032956"/>
            <a:ext cx="8118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 can do whatever I want, it’s my life.</a:t>
            </a:r>
            <a:endParaRPr lang="en-US" sz="36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1353077">
            <a:off x="606069" y="4401108"/>
            <a:ext cx="8084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Nothing bad will ever happen to me.</a:t>
            </a:r>
            <a:endParaRPr lang="en-US" sz="3600" b="1" cap="none" spc="0" dirty="0">
              <a:ln w="1905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1" y="5373216"/>
            <a:ext cx="5638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SELFISHNESS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3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517763">
            <a:off x="5673969" y="2815684"/>
            <a:ext cx="3385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Obsessions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1418856">
            <a:off x="381000" y="1219200"/>
            <a:ext cx="5462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Prescription Drugs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905000"/>
            <a:ext cx="1609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Food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375967">
            <a:off x="5778132" y="329915"/>
            <a:ext cx="2619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Sleeping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3174" y="1219200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Eating Disorders</a:t>
            </a:r>
            <a:endParaRPr lang="en-US" sz="5400" b="1" cap="none" spc="0" dirty="0">
              <a:ln w="315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545" y="3961948"/>
            <a:ext cx="4779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Overspending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8766" y="2967335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TV</a:t>
            </a:r>
            <a:endParaRPr lang="en-US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6886" y="4815516"/>
            <a:ext cx="4981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Video Games</a:t>
            </a:r>
            <a:endParaRPr lang="en-US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4041" y="152400"/>
            <a:ext cx="4709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Internet Surfing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1418856">
            <a:off x="5572769" y="4353851"/>
            <a:ext cx="2233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Texting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8709" y="3729335"/>
            <a:ext cx="3629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Card Games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20757359">
            <a:off x="859645" y="5381673"/>
            <a:ext cx="2941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Gambling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517763">
            <a:off x="307541" y="3531269"/>
            <a:ext cx="4507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Self-Mutilation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575719"/>
            <a:ext cx="8305800" cy="17065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not doing drugs or alcohol so what’s the big deal?</a:t>
            </a:r>
            <a:endParaRPr lang="zh-CN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752780">
            <a:off x="5617330" y="5864658"/>
            <a:ext cx="2266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Cutting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1940" y="5313982"/>
            <a:ext cx="4751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Pornography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5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Monkey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03263" y="1376772"/>
            <a:ext cx="3868737" cy="4644516"/>
          </a:xfrm>
        </p:spPr>
        <p:txBody>
          <a:bodyPr>
            <a:normAutofit fontScale="92500" lnSpcReduction="10000"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monkey trap</a:t>
            </a:r>
            <a:r>
              <a:rPr lang="en-US" sz="2100" dirty="0">
                <a:solidFill>
                  <a:schemeClr val="bg1"/>
                </a:solidFill>
              </a:rPr>
              <a:t> (</a:t>
            </a:r>
            <a:r>
              <a:rPr lang="en-US" sz="2100" i="1" dirty="0">
                <a:solidFill>
                  <a:schemeClr val="bg1"/>
                </a:solidFill>
              </a:rPr>
              <a:t>plural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b="1" dirty="0">
                <a:solidFill>
                  <a:schemeClr val="bg1"/>
                </a:solidFill>
              </a:rPr>
              <a:t>monkey traps</a:t>
            </a:r>
            <a:r>
              <a:rPr lang="en-US" sz="2100" dirty="0">
                <a:solidFill>
                  <a:schemeClr val="bg1"/>
                </a:solidFill>
              </a:rPr>
              <a:t>)</a:t>
            </a:r>
          </a:p>
          <a:p>
            <a:r>
              <a:rPr lang="en-US" sz="2100" dirty="0">
                <a:solidFill>
                  <a:schemeClr val="bg1"/>
                </a:solidFill>
              </a:rPr>
              <a:t>(literally, probably folk-lore) A cage containing a banana with a hole large enough for a monkey's hand to fit in, but not large enough for a monkey's fist (clutching a banana) to come out. Used to "catch" monkeys that lack the intellect to let go of the banana and run away.</a:t>
            </a:r>
          </a:p>
          <a:p>
            <a:r>
              <a:rPr lang="en-US" sz="2100" dirty="0">
                <a:solidFill>
                  <a:schemeClr val="bg1"/>
                </a:solidFill>
              </a:rPr>
              <a:t>(figuratively) A clever trap of any sort, that owes its success to the ineptitude or gullibility of the victim</a:t>
            </a:r>
            <a:r>
              <a:rPr lang="en-US" sz="21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312876"/>
            <a:ext cx="3810000" cy="2819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3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Roots of Addiction</a:t>
            </a:r>
          </a:p>
        </p:txBody>
      </p:sp>
      <p:pic>
        <p:nvPicPr>
          <p:cNvPr id="15364" name="Picture 2" descr="http://www.wpclipart.com/plants/trees/trees_2/tree_branches_and_roots_0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6154" l="10000" r="90000">
                        <a14:foregroundMark x1="39800" y1="61752" x2="39800" y2="61752"/>
                        <a14:foregroundMark x1="56800" y1="61966" x2="76000" y2="61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9" y="1052737"/>
            <a:ext cx="3521063" cy="258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075630" y="1305253"/>
            <a:ext cx="22002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1- You feel insecure &amp;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desperately want to </a:t>
            </a:r>
            <a:r>
              <a:rPr lang="en-US" sz="2800" b="1" dirty="0" smtClean="0">
                <a:solidFill>
                  <a:schemeClr val="bg1"/>
                </a:solidFill>
              </a:rPr>
              <a:t>belong.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014643" y="3523652"/>
            <a:ext cx="226121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2- Your friends are doing it </a:t>
            </a:r>
            <a:r>
              <a:rPr lang="en-US" sz="2800" b="1" dirty="0" smtClean="0">
                <a:solidFill>
                  <a:schemeClr val="bg1"/>
                </a:solidFill>
              </a:rPr>
              <a:t>&amp; </a:t>
            </a:r>
            <a:r>
              <a:rPr lang="en-US" sz="2800" b="1" dirty="0">
                <a:solidFill>
                  <a:schemeClr val="bg1"/>
                </a:solidFill>
              </a:rPr>
              <a:t>you feel pressured by </a:t>
            </a:r>
            <a:r>
              <a:rPr lang="en-US" sz="2800" b="1" dirty="0" smtClean="0">
                <a:solidFill>
                  <a:schemeClr val="bg1"/>
                </a:solidFill>
              </a:rPr>
              <a:t>them.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2987824" y="3703672"/>
            <a:ext cx="314865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3- You are trying to </a:t>
            </a:r>
            <a:r>
              <a:rPr lang="en-US" sz="2800" b="1" dirty="0" smtClean="0">
                <a:solidFill>
                  <a:schemeClr val="bg1"/>
                </a:solidFill>
              </a:rPr>
              <a:t>hide </a:t>
            </a:r>
            <a:r>
              <a:rPr lang="en-US" sz="2800" b="1" dirty="0">
                <a:solidFill>
                  <a:schemeClr val="bg1"/>
                </a:solidFill>
              </a:rPr>
              <a:t>pain from the past. Like a death in the family, a divorce, or being </a:t>
            </a:r>
            <a:r>
              <a:rPr lang="en-US" sz="2800" b="1" dirty="0" smtClean="0">
                <a:solidFill>
                  <a:schemeClr val="bg1"/>
                </a:solidFill>
              </a:rPr>
              <a:t>abused.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6192438" y="4379525"/>
            <a:ext cx="2438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4- You feel confined and want to </a:t>
            </a:r>
            <a:r>
              <a:rPr lang="en-US" sz="2800" b="1" dirty="0" smtClean="0">
                <a:solidFill>
                  <a:schemeClr val="bg1"/>
                </a:solidFill>
              </a:rPr>
              <a:t>rebel.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5948300" y="2529191"/>
            <a:ext cx="3124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5- You want to escape from your current </a:t>
            </a:r>
            <a:r>
              <a:rPr lang="en-US" sz="2800" b="1" dirty="0" smtClean="0">
                <a:solidFill>
                  <a:schemeClr val="bg1"/>
                </a:solidFill>
              </a:rPr>
              <a:t>problems.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6156176" y="1124744"/>
            <a:ext cx="1981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6- You’re bored or </a:t>
            </a:r>
            <a:r>
              <a:rPr lang="en-US" sz="2800" b="1" dirty="0" smtClean="0">
                <a:solidFill>
                  <a:schemeClr val="bg1"/>
                </a:solidFill>
              </a:rPr>
              <a:t>curious.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  <p:bldP spid="15369" grpId="0"/>
      <p:bldP spid="153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2180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Realities of Addiction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1079612" y="1600200"/>
            <a:ext cx="7128792" cy="37004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Addictions can become stronger than you.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Addictions don’t just affect you.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Addictions destroy dreams.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367644" y="4000385"/>
            <a:ext cx="4356484" cy="79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Starts small, somewhat innocent, no big deal…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315">
            <a:off x="5626576" y="4106831"/>
            <a:ext cx="2450628" cy="16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367644" y="4509120"/>
            <a:ext cx="4356484" cy="137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Becomes dangerous, controls everything, MUST have it to feel normal!</a:t>
            </a:r>
          </a:p>
          <a:p>
            <a:endParaRPr lang="en-US" sz="2000" dirty="0"/>
          </a:p>
        </p:txBody>
      </p:sp>
      <p:pic>
        <p:nvPicPr>
          <p:cNvPr id="10242" name="Picture 2" descr="http://www.dogster.com/wp-content/uploads/2015/05/attack-angry-dog-with-bared-teeth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9" r="12991"/>
          <a:stretch/>
        </p:blipFill>
        <p:spPr bwMode="auto">
          <a:xfrm rot="21008476">
            <a:off x="5720296" y="4833157"/>
            <a:ext cx="3477731" cy="19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8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05" y="45982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Addictions Can…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28" y="1602828"/>
            <a:ext cx="8229600" cy="37004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Cloud judgment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Affect memory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Change taste buds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Inhibit perception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Slow bodily functions/reaction time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40" r="89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47" y="4437112"/>
            <a:ext cx="41624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3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Pornography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6023012" cy="45005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Did you know?</a:t>
            </a:r>
          </a:p>
          <a:p>
            <a:pPr lvl="1" eaLnBrk="1" hangingPunct="1"/>
            <a:r>
              <a:rPr lang="en-US" sz="3200" dirty="0" smtClean="0">
                <a:solidFill>
                  <a:schemeClr val="bg1"/>
                </a:solidFill>
              </a:rPr>
              <a:t>Porn works just like a drug.  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Dr. Judith </a:t>
            </a:r>
            <a:r>
              <a:rPr lang="en-US" sz="2400" dirty="0" err="1" smtClean="0">
                <a:solidFill>
                  <a:schemeClr val="bg1"/>
                </a:solidFill>
              </a:rPr>
              <a:t>Reisman</a:t>
            </a:r>
            <a:r>
              <a:rPr lang="en-US" sz="2400" dirty="0" smtClean="0">
                <a:solidFill>
                  <a:schemeClr val="bg1"/>
                </a:solidFill>
              </a:rPr>
              <a:t> writes that pornography creates chemical reaction in your brain just like a drug does: “Viewing pornography triggers adrenaline and the production of testosterone, oxytocin, dopamine, and serotonin.  It’s a drug cocktail you’re hit with”</a:t>
            </a:r>
          </a:p>
          <a:p>
            <a:pPr lvl="1" eaLnBrk="1" hangingPunct="1"/>
            <a:r>
              <a:rPr lang="en-US" sz="3200" dirty="0" smtClean="0">
                <a:solidFill>
                  <a:schemeClr val="bg1"/>
                </a:solidFill>
              </a:rPr>
              <a:t>Porn is highly addictive.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8" b="100000" l="0" r="100000">
                        <a14:foregroundMark x1="28783" y1="39842" x2="38872" y2="46943"/>
                        <a14:foregroundMark x1="51335" y1="54832" x2="51929" y2="56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01" y="2240868"/>
            <a:ext cx="32099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89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Defeating an Addiction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791580" y="1232757"/>
            <a:ext cx="7380820" cy="972108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It’s much easier to break an addiction now while you are still a teen than it will be later.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  <p:pic>
        <p:nvPicPr>
          <p:cNvPr id="13320" name="Picture 8" descr="http://www.livethegreatescape.com/wp-content/uploads/2012/11/ball_n_chain_freedom_800_cl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60" y="3789040"/>
            <a:ext cx="2894739" cy="333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35596" y="2060848"/>
            <a:ext cx="6552728" cy="406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lvl="1" eaLnBrk="1" hangingPunct="1"/>
            <a:r>
              <a:rPr lang="en-US" dirty="0" smtClean="0">
                <a:solidFill>
                  <a:schemeClr val="bg1"/>
                </a:solidFill>
              </a:rPr>
              <a:t>Admit It</a:t>
            </a:r>
            <a:endParaRPr lang="en-US" dirty="0">
              <a:solidFill>
                <a:schemeClr val="bg1"/>
              </a:solidFill>
            </a:endParaRPr>
          </a:p>
          <a:p>
            <a:pPr marL="798513" lvl="2" eaLnBrk="1" hangingPunct="1"/>
            <a:r>
              <a:rPr lang="en-US" dirty="0" smtClean="0">
                <a:solidFill>
                  <a:schemeClr val="bg1"/>
                </a:solidFill>
              </a:rPr>
              <a:t>Own up that you have a problem</a:t>
            </a:r>
          </a:p>
          <a:p>
            <a:pPr marL="398463" lvl="1" eaLnBrk="1" hangingPunct="1"/>
            <a:r>
              <a:rPr lang="en-US" dirty="0" smtClean="0">
                <a:solidFill>
                  <a:schemeClr val="bg1"/>
                </a:solidFill>
              </a:rPr>
              <a:t>Get Help</a:t>
            </a:r>
            <a:endParaRPr lang="en-US" dirty="0">
              <a:solidFill>
                <a:schemeClr val="bg1"/>
              </a:solidFill>
            </a:endParaRPr>
          </a:p>
          <a:p>
            <a:pPr marL="798513" lvl="2" eaLnBrk="1" hangingPunct="1"/>
            <a:r>
              <a:rPr lang="en-US" dirty="0" smtClean="0">
                <a:solidFill>
                  <a:schemeClr val="bg1"/>
                </a:solidFill>
              </a:rPr>
              <a:t>You are much better off if you don’t battle an addiction alone.  Some great help sources are parents, good friends, support groups, counselors, and teachers.</a:t>
            </a:r>
          </a:p>
          <a:p>
            <a:pPr marL="398463" lvl="1" eaLnBrk="1" hangingPunct="1"/>
            <a:r>
              <a:rPr lang="en-US" dirty="0" smtClean="0">
                <a:solidFill>
                  <a:schemeClr val="bg1"/>
                </a:solidFill>
              </a:rPr>
              <a:t>Do It NOW!</a:t>
            </a:r>
          </a:p>
          <a:p>
            <a:pPr marL="798513" lvl="2" eaLnBrk="1" hangingPunct="1"/>
            <a:r>
              <a:rPr lang="en-US" dirty="0" smtClean="0">
                <a:solidFill>
                  <a:schemeClr val="bg1"/>
                </a:solidFill>
              </a:rPr>
              <a:t>It will only get harder the longer you wait.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3517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CCCCCC"/>
      </a:dk1>
      <a:lt1>
        <a:srgbClr val="FFFFFF"/>
      </a:lt1>
      <a:dk2>
        <a:srgbClr val="FFFFFF"/>
      </a:dk2>
      <a:lt2>
        <a:srgbClr val="666666"/>
      </a:lt2>
      <a:accent1>
        <a:srgbClr val="66CCFF"/>
      </a:accent1>
      <a:accent2>
        <a:srgbClr val="CCCCCC"/>
      </a:accent2>
      <a:accent3>
        <a:srgbClr val="FFFFFF"/>
      </a:accent3>
      <a:accent4>
        <a:srgbClr val="AEAEAE"/>
      </a:accent4>
      <a:accent5>
        <a:srgbClr val="B8E2FF"/>
      </a:accent5>
      <a:accent6>
        <a:srgbClr val="B9B9B9"/>
      </a:accent6>
      <a:hlink>
        <a:srgbClr val="666666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</TotalTime>
  <Words>757</Words>
  <Application>Microsoft Office PowerPoint</Application>
  <PresentationFormat>On-screen Show (4:3)</PresentationFormat>
  <Paragraphs>114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BatangChe</vt:lpstr>
      <vt:lpstr>Arial</vt:lpstr>
      <vt:lpstr>Arial Black</vt:lpstr>
      <vt:lpstr>Freestyle Script</vt:lpstr>
      <vt:lpstr>Times</vt:lpstr>
      <vt:lpstr>Wingdings 2</vt:lpstr>
      <vt:lpstr>Default Design</vt:lpstr>
      <vt:lpstr>PowerPoint Presentation</vt:lpstr>
      <vt:lpstr>Teen Traps</vt:lpstr>
      <vt:lpstr>I’m not doing drugs or alcohol so what’s the big deal?</vt:lpstr>
      <vt:lpstr>The Monkey Trap</vt:lpstr>
      <vt:lpstr>The Roots of Addiction</vt:lpstr>
      <vt:lpstr>Realities of Addiction</vt:lpstr>
      <vt:lpstr>Addictions Can…</vt:lpstr>
      <vt:lpstr>Pornography</vt:lpstr>
      <vt:lpstr>Defeating an Addiction</vt:lpstr>
      <vt:lpstr>The Anti-Addictions</vt:lpstr>
      <vt:lpstr>Depression &amp; Suicide</vt:lpstr>
      <vt:lpstr>Clarence - It’s A Wonderful Life</vt:lpstr>
      <vt:lpstr>Depression and Suicide</vt:lpstr>
      <vt:lpstr>Ways to Cope</vt:lpstr>
      <vt:lpstr>GET BUSY SERVING OTHERS!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Grunge Template</dc:title>
  <dc:creator>Presentation Magazine</dc:creator>
  <cp:lastModifiedBy>Vikki</cp:lastModifiedBy>
  <cp:revision>94</cp:revision>
  <cp:lastPrinted>2015-11-10T16:29:37Z</cp:lastPrinted>
  <dcterms:modified xsi:type="dcterms:W3CDTF">2015-11-11T19:02:36Z</dcterms:modified>
</cp:coreProperties>
</file>