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7" r:id="rId3"/>
    <p:sldId id="303" r:id="rId4"/>
    <p:sldId id="304" r:id="rId5"/>
    <p:sldId id="305" r:id="rId6"/>
    <p:sldId id="301" r:id="rId7"/>
    <p:sldId id="287" r:id="rId8"/>
    <p:sldId id="306" r:id="rId9"/>
    <p:sldId id="288" r:id="rId10"/>
    <p:sldId id="312" r:id="rId11"/>
    <p:sldId id="289" r:id="rId12"/>
    <p:sldId id="310" r:id="rId13"/>
    <p:sldId id="290" r:id="rId14"/>
    <p:sldId id="311" r:id="rId15"/>
    <p:sldId id="291" r:id="rId16"/>
    <p:sldId id="313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03B3C"/>
    <a:srgbClr val="FF7C80"/>
    <a:srgbClr val="35759D"/>
    <a:srgbClr val="35B19D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412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F86FF-B898-4EE0-B799-9793CD72DA25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EBBAE-5C57-4D5B-838D-B558ED7249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69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60DD13A-8A6A-4619-BD74-44DC99352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05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7F9E8-3AE7-4886-92ED-0423600BCC7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081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400" dirty="0" smtClean="0"/>
              <a:t>2011:  MyPlate</a:t>
            </a:r>
          </a:p>
          <a:p>
            <a:pPr marL="228600" indent="-228600">
              <a:buAutoNum type="arabicPeriod"/>
            </a:pPr>
            <a:r>
              <a:rPr lang="en-US" sz="1400" dirty="0" smtClean="0"/>
              <a:t>Introduced</a:t>
            </a:r>
            <a:r>
              <a:rPr lang="en-US" sz="1400" baseline="0" dirty="0" smtClean="0"/>
              <a:t> along with updating of USDA food patterns for the 2010 Dietary Guidelines for Americans.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Different shape to help grab consumers’ attention with a new visual cue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Icon that serves as a reminder for healthy eating, not intended to provide specific messages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Visual is linked to food and is a familiar mealtime symbol in consumers’ minds, as identified through testing.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“My” continues the personalization approach from MyPyramid.</a:t>
            </a:r>
          </a:p>
          <a:p>
            <a:pPr marL="228600" indent="-228600">
              <a:buAutoNum type="arabicPeriod"/>
            </a:pPr>
            <a:endParaRPr lang="en-US" sz="1400" baseline="0" dirty="0" smtClean="0"/>
          </a:p>
          <a:p>
            <a:pPr marL="228600" indent="-228600">
              <a:buNone/>
            </a:pPr>
            <a:r>
              <a:rPr lang="en-US" sz="1400" baseline="0" dirty="0" smtClean="0"/>
              <a:t>Have the students check their answers to the slide.  How did they do?</a:t>
            </a:r>
          </a:p>
          <a:p>
            <a:pPr marL="228600" indent="-228600">
              <a:buNone/>
            </a:pPr>
            <a:endParaRPr lang="en-US" sz="1400" baseline="0" dirty="0" smtClean="0"/>
          </a:p>
          <a:p>
            <a:pPr marL="228600" indent="-228600">
              <a:buNone/>
            </a:pPr>
            <a:r>
              <a:rPr lang="en-US" sz="1400" baseline="0" dirty="0" smtClean="0"/>
              <a:t>Hand out new worksheet (Choose My Plate sectioned but not labeled)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Have the students color and label each food groups as we discuss it together.</a:t>
            </a:r>
          </a:p>
          <a:p>
            <a:pPr marL="228600" indent="-228600">
              <a:buNone/>
            </a:pPr>
            <a:endParaRPr lang="en-US" sz="1400" baseline="0" dirty="0" smtClean="0"/>
          </a:p>
          <a:p>
            <a:pPr marL="228600" indent="-228600">
              <a:buAutoNum type="arabicPeriod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DD13A-8A6A-4619-BD74-44DC993524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9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Examples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What are your favorite fruits?</a:t>
            </a:r>
          </a:p>
          <a:p>
            <a:pPr marL="228600" indent="-228600">
              <a:buNone/>
            </a:pPr>
            <a:endParaRPr lang="en-US" sz="1400" baseline="0" dirty="0" smtClean="0"/>
          </a:p>
          <a:p>
            <a:pPr marL="228600" indent="-228600">
              <a:buNone/>
            </a:pPr>
            <a:r>
              <a:rPr lang="en-US" sz="1400" baseline="0" dirty="0" smtClean="0"/>
              <a:t>How much?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Adult men and women – 2 cups</a:t>
            </a:r>
          </a:p>
          <a:p>
            <a:pPr marL="228600" indent="-228600">
              <a:buAutoNum type="arabicPeriod"/>
            </a:pPr>
            <a:endParaRPr lang="en-US" sz="1400" baseline="0" dirty="0" smtClean="0"/>
          </a:p>
          <a:p>
            <a:pPr marL="228600" indent="-228600">
              <a:buNone/>
            </a:pPr>
            <a:r>
              <a:rPr lang="en-US" sz="1400" baseline="0" dirty="0" smtClean="0"/>
              <a:t>Tip</a:t>
            </a:r>
          </a:p>
          <a:p>
            <a:pPr marL="342900" indent="-342900">
              <a:buAutoNum type="arabicPeriod"/>
            </a:pPr>
            <a:r>
              <a:rPr lang="en-US" sz="1400" baseline="0" dirty="0" smtClean="0"/>
              <a:t>Make half your plate fruits and vegetables</a:t>
            </a:r>
          </a:p>
          <a:p>
            <a:pPr marL="342900" indent="-342900">
              <a:buAutoNum type="arabicPeriod"/>
            </a:pPr>
            <a:r>
              <a:rPr lang="en-US" sz="1400" baseline="0" dirty="0" smtClean="0"/>
              <a:t>Choose fresh, frozen, canned, or dried</a:t>
            </a:r>
          </a:p>
          <a:p>
            <a:pPr marL="342900" indent="-342900">
              <a:buAutoNum type="arabicPeriod"/>
            </a:pPr>
            <a:r>
              <a:rPr lang="en-US" sz="1400" baseline="0" dirty="0" smtClean="0"/>
              <a:t>Use as snacks, salads or desserts</a:t>
            </a:r>
          </a:p>
          <a:p>
            <a:pPr marL="342900" indent="-342900">
              <a:buAutoNum type="arabicPeriod"/>
            </a:pPr>
            <a:r>
              <a:rPr lang="en-US" sz="1400" baseline="0" dirty="0" smtClean="0"/>
              <a:t>Choose whole or cut-up fruits more often than fruit juice</a:t>
            </a:r>
          </a:p>
          <a:p>
            <a:pPr marL="342900" indent="-342900">
              <a:buAutoNum type="arabicPeriod"/>
            </a:pPr>
            <a:endParaRPr lang="en-US" sz="1400" baseline="0" dirty="0" smtClean="0"/>
          </a:p>
          <a:p>
            <a:pPr marL="228600" indent="-22860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DD13A-8A6A-4619-BD74-44DC993524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52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Examples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What are your favorite vegetables?</a:t>
            </a:r>
          </a:p>
          <a:p>
            <a:pPr marL="228600" indent="-228600">
              <a:buNone/>
            </a:pPr>
            <a:endParaRPr lang="en-US" sz="1400" baseline="0" dirty="0" smtClean="0"/>
          </a:p>
          <a:p>
            <a:pPr marL="228600" indent="-228600">
              <a:buNone/>
            </a:pPr>
            <a:r>
              <a:rPr lang="en-US" sz="1400" baseline="0" dirty="0" smtClean="0"/>
              <a:t>How much?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Adult men and women – 2 ½ to 3 cups</a:t>
            </a:r>
          </a:p>
          <a:p>
            <a:pPr marL="228600" indent="-228600">
              <a:buAutoNum type="arabicPeriod"/>
            </a:pPr>
            <a:endParaRPr lang="en-US" sz="1400" baseline="0" dirty="0" smtClean="0"/>
          </a:p>
          <a:p>
            <a:pPr marL="228600" indent="-228600">
              <a:buNone/>
            </a:pPr>
            <a:r>
              <a:rPr lang="en-US" sz="1400" baseline="0" dirty="0" smtClean="0"/>
              <a:t>Tip</a:t>
            </a:r>
          </a:p>
          <a:p>
            <a:pPr marL="342900" indent="-342900">
              <a:buAutoNum type="arabicPeriod"/>
            </a:pPr>
            <a:r>
              <a:rPr lang="en-US" sz="1400" baseline="0" dirty="0" smtClean="0"/>
              <a:t>Make half your plate fruits and vegetables</a:t>
            </a:r>
          </a:p>
          <a:p>
            <a:pPr marL="342900" indent="-342900">
              <a:buAutoNum type="arabicPeriod"/>
            </a:pPr>
            <a:r>
              <a:rPr lang="en-US" sz="1400" baseline="0" dirty="0" smtClean="0"/>
              <a:t>Eat red, orange, and dark-green vegetables, such as tomatoes, sweet potatoes, and broccoli, in main and side dishes</a:t>
            </a:r>
          </a:p>
          <a:p>
            <a:pPr marL="342900" indent="-342900">
              <a:buAutoNum type="arabicPeriod"/>
            </a:pPr>
            <a:r>
              <a:rPr lang="en-US" sz="1400" baseline="0" dirty="0" smtClean="0"/>
              <a:t>Keep raw, cut-up vegetables handy for quick snacks</a:t>
            </a:r>
          </a:p>
          <a:p>
            <a:pPr marL="342900" indent="-342900">
              <a:buAutoNum type="arabicPeriod"/>
            </a:pPr>
            <a:endParaRPr lang="en-US" sz="1400" baseline="0" dirty="0" smtClean="0"/>
          </a:p>
          <a:p>
            <a:pPr marL="228600" indent="-228600">
              <a:buNone/>
            </a:pPr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DD13A-8A6A-4619-BD74-44DC993524C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82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Examples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What are your favorite grains?</a:t>
            </a:r>
          </a:p>
          <a:p>
            <a:pPr marL="228600" indent="-228600">
              <a:buNone/>
            </a:pPr>
            <a:endParaRPr lang="en-US" sz="1400" baseline="0" dirty="0" smtClean="0"/>
          </a:p>
          <a:p>
            <a:pPr marL="228600" indent="-228600">
              <a:buNone/>
            </a:pPr>
            <a:r>
              <a:rPr lang="en-US" sz="1400" baseline="0" dirty="0" smtClean="0"/>
              <a:t>How much?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Adult men and women – 5-8 ounces (1</a:t>
            </a:r>
            <a:r>
              <a:rPr lang="en-US" sz="1400" dirty="0" smtClean="0"/>
              <a:t> slice of bread, 1 cup of ready-to-eat cereal, or ½ cup of cooked rice, cooked pasta, or cooked cereal)</a:t>
            </a:r>
            <a:endParaRPr lang="en-US" sz="1400" baseline="0" dirty="0" smtClean="0"/>
          </a:p>
          <a:p>
            <a:pPr marL="228600" indent="-228600">
              <a:buAutoNum type="arabicPeriod"/>
            </a:pPr>
            <a:endParaRPr lang="en-US" sz="1400" baseline="0" dirty="0" smtClean="0"/>
          </a:p>
          <a:p>
            <a:pPr marL="228600" indent="-228600">
              <a:buNone/>
            </a:pPr>
            <a:r>
              <a:rPr lang="en-US" sz="1400" baseline="0" dirty="0" smtClean="0"/>
              <a:t>Tip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Make at least half your grains whole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Choose 100% whole-grain cereals, breads, crackers, rice and pastas.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Check the ingredients list on food packages to find whole-grain foods.</a:t>
            </a:r>
          </a:p>
          <a:p>
            <a:pPr marL="228600" indent="-228600">
              <a:buNone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DD13A-8A6A-4619-BD74-44DC993524C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12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Examples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What are your favorite proteins?</a:t>
            </a:r>
          </a:p>
          <a:p>
            <a:pPr marL="228600" indent="-228600">
              <a:buNone/>
            </a:pPr>
            <a:endParaRPr lang="en-US" sz="1400" baseline="0" dirty="0" smtClean="0"/>
          </a:p>
          <a:p>
            <a:pPr marL="228600" indent="-228600">
              <a:buNone/>
            </a:pPr>
            <a:r>
              <a:rPr lang="en-US" sz="1400" baseline="0" dirty="0" smtClean="0"/>
              <a:t>How much?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Adult men and women – 5-6 1/2 ounces (</a:t>
            </a:r>
            <a:r>
              <a:rPr lang="en-US" sz="1400" dirty="0" smtClean="0"/>
              <a:t>1 ounce of meat, poultry or fish, ¼ cup cooked beans, 1 egg, 1 tablespoon of peanut butter, or ½ ounce of nuts or seeds)</a:t>
            </a:r>
            <a:endParaRPr lang="en-US" sz="1400" baseline="0" dirty="0" smtClean="0"/>
          </a:p>
          <a:p>
            <a:pPr marL="228600" indent="-228600">
              <a:buAutoNum type="arabicPeriod"/>
            </a:pPr>
            <a:endParaRPr lang="en-US" sz="1400" baseline="0" dirty="0" smtClean="0"/>
          </a:p>
          <a:p>
            <a:pPr marL="228600" indent="-228600">
              <a:buNone/>
            </a:pPr>
            <a:r>
              <a:rPr lang="en-US" sz="1400" baseline="0" dirty="0" smtClean="0"/>
              <a:t>Tip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Vary your protein food choices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Choose a variety of foods including seafood, beans and peas, nuts, lean meats, poultry and eggs.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Keep meat and poultry portions small and lean.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Try grilling, broiling, poaching, or roasting.  These methods do not add extra fat.</a:t>
            </a:r>
          </a:p>
          <a:p>
            <a:pPr marL="228600" indent="-228600">
              <a:buNone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DD13A-8A6A-4619-BD74-44DC993524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83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Examples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What do you usually drink during your meals?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If you drink milk, what percentage of milk do you drink?</a:t>
            </a:r>
          </a:p>
          <a:p>
            <a:pPr marL="228600" indent="-228600">
              <a:buNone/>
            </a:pPr>
            <a:endParaRPr lang="en-US" sz="1400" baseline="0" dirty="0" smtClean="0"/>
          </a:p>
          <a:p>
            <a:pPr marL="228600" indent="-228600">
              <a:buNone/>
            </a:pPr>
            <a:r>
              <a:rPr lang="en-US" sz="1400" baseline="0" dirty="0" smtClean="0"/>
              <a:t>How much?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Adult men and women – 3 cups (</a:t>
            </a:r>
            <a:r>
              <a:rPr lang="en-US" sz="1400" dirty="0" smtClean="0"/>
              <a:t>1 cup of milk, yogurt, or soymilk (soy beverage), 1 ½ ounces of natural cheese, or 2 ounces of processed cheese)</a:t>
            </a:r>
          </a:p>
          <a:p>
            <a:pPr marL="228600" indent="-228600">
              <a:buNone/>
            </a:pPr>
            <a:r>
              <a:rPr lang="en-US" sz="1400" dirty="0" smtClean="0"/>
              <a:t> </a:t>
            </a:r>
            <a:endParaRPr lang="en-US" sz="1400" baseline="0" dirty="0" smtClean="0"/>
          </a:p>
          <a:p>
            <a:pPr marL="228600" indent="-228600">
              <a:buNone/>
            </a:pPr>
            <a:r>
              <a:rPr lang="en-US" sz="1400" baseline="0" dirty="0" smtClean="0"/>
              <a:t>Tip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Switch to skim or 1% milk.</a:t>
            </a:r>
          </a:p>
          <a:p>
            <a:pPr marL="228600" indent="-228600">
              <a:buAutoNum type="arabicPeriod"/>
            </a:pPr>
            <a:r>
              <a:rPr lang="en-US" sz="1400" baseline="0" dirty="0" smtClean="0"/>
              <a:t>They have the same amount of calcium and other essential nutrients as whole milk, but less fat and calories.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DD13A-8A6A-4619-BD74-44DC993524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1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7772400" cy="7048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14400"/>
            <a:ext cx="7772400" cy="6858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7788" y="1684338"/>
            <a:ext cx="18288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1388" y="1684338"/>
            <a:ext cx="53340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1388" y="2446338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2446338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1388" y="16843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1388" y="2446338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3B3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3B3C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3B3C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3B3C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3B3C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3B3C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3B3C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3B3C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3B3C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C03B3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C03B3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C03B3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C03B3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03B3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03B3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03B3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03B3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03B3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163" y="465138"/>
            <a:ext cx="4648200" cy="12112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What’s On </a:t>
            </a:r>
            <a:br>
              <a:rPr lang="en-US" sz="4000" dirty="0" smtClean="0"/>
            </a:br>
            <a:r>
              <a:rPr lang="en-US" sz="4000" dirty="0" smtClean="0"/>
              <a:t>Your Plate?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4338"/>
            <a:ext cx="9144000" cy="715962"/>
          </a:xfrm>
        </p:spPr>
        <p:txBody>
          <a:bodyPr/>
          <a:lstStyle/>
          <a:p>
            <a:pPr algn="ctr"/>
            <a:r>
              <a:rPr lang="en-US" sz="4300" dirty="0" smtClean="0"/>
              <a:t>Vegetable Group Recommendations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Tip:  Make half your plate fruits and vegetables.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Choose fresh, frozen, canned, or dried fruits and vegetables.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Eat more red, orange, and dark green vegetables.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Tomatoes, sweet potatoes and broccoli in main and side dishes.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4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Grains Group</a:t>
            </a:r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14800" y="2400300"/>
            <a:ext cx="469392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5988" y="27432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 Examples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Muffins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Pasta</a:t>
            </a:r>
          </a:p>
          <a:p>
            <a:pPr lvl="1" algn="l"/>
            <a:endParaRPr lang="en-US" sz="3600" dirty="0" smtClean="0">
              <a:solidFill>
                <a:srgbClr val="00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 How much?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6 oz.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4338"/>
            <a:ext cx="9144000" cy="715962"/>
          </a:xfrm>
        </p:spPr>
        <p:txBody>
          <a:bodyPr/>
          <a:lstStyle/>
          <a:p>
            <a:pPr algn="ctr"/>
            <a:r>
              <a:rPr lang="en-US" dirty="0" smtClean="0"/>
              <a:t>Grains Group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Tip:  Make at least half of your grains whole grains.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Choose 100% whole grain cereals, breads, crackers, rice and pasta.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Check the ingredients list on food packages to find whole grain foods.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 Group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62400" y="2400300"/>
            <a:ext cx="469392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41388" y="27432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 Examples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Fish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Eggs</a:t>
            </a:r>
          </a:p>
          <a:p>
            <a:pPr lvl="1" algn="l"/>
            <a:endParaRPr lang="en-US" sz="3600" dirty="0" smtClean="0">
              <a:solidFill>
                <a:srgbClr val="00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 How much?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5 ½ oz.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4338"/>
            <a:ext cx="9144000" cy="715962"/>
          </a:xfrm>
        </p:spPr>
        <p:txBody>
          <a:bodyPr/>
          <a:lstStyle/>
          <a:p>
            <a:pPr algn="ctr"/>
            <a:r>
              <a:rPr lang="en-US" dirty="0" smtClean="0"/>
              <a:t>Proteins Group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388" y="2446338"/>
            <a:ext cx="8050212" cy="4267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Tip:  Vary your protein choices.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Choose a variety of foods including seafood, beans and peas, nuts, lean meats, poultry and eggs.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Keep meat and poultry portions small and lean.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Try grilling, broiling, poaching or roasting.  These methods do not add extra fat.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Dairy Group</a:t>
            </a:r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095750" y="2446337"/>
            <a:ext cx="469392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27432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Examples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Yogurt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Cheese</a:t>
            </a:r>
          </a:p>
          <a:p>
            <a:pPr lvl="1" algn="l"/>
            <a:endParaRPr lang="en-US" sz="3600" dirty="0" smtClean="0">
              <a:solidFill>
                <a:srgbClr val="00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 How much?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3 cups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4338"/>
            <a:ext cx="9144000" cy="715962"/>
          </a:xfrm>
        </p:spPr>
        <p:txBody>
          <a:bodyPr/>
          <a:lstStyle/>
          <a:p>
            <a:pPr algn="ctr"/>
            <a:r>
              <a:rPr lang="en-US" dirty="0" smtClean="0"/>
              <a:t>Dairy Group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Tip:  Switch to skim or 1% milk.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Get your calcium rich foods.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Low-fat or fat-free dairy products have the same amount of calcium and other essential nutrients as whole milk, but less fat and calories.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4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EATING PATTERNS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30376"/>
            <a:ext cx="8812212" cy="715962"/>
          </a:xfrm>
        </p:spPr>
        <p:txBody>
          <a:bodyPr/>
          <a:lstStyle/>
          <a:p>
            <a:pPr algn="ctr"/>
            <a:r>
              <a:rPr lang="en-US" dirty="0" smtClean="0"/>
              <a:t>   All Food Groups Are Needed!	</a:t>
            </a:r>
            <a:endParaRPr lang="en-US" dirty="0"/>
          </a:p>
        </p:txBody>
      </p:sp>
      <p:pic>
        <p:nvPicPr>
          <p:cNvPr id="5" name="Picture 4" descr="myplate_gr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7940" y="2895600"/>
            <a:ext cx="2766060" cy="2514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71750"/>
            <a:ext cx="6400800" cy="4267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Each food group provides some, but not all of the nutrients you need.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 one single food or food group can provide all nutrients.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Eating a variety ensures you get all nutrients.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4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ppy_Male_Teen-300x2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199" y="4038600"/>
            <a:ext cx="3156857" cy="2209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3132138"/>
            <a:ext cx="3706812" cy="2354262"/>
          </a:xfrm>
        </p:spPr>
        <p:txBody>
          <a:bodyPr/>
          <a:lstStyle/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Age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Gender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Activity Level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 descr="happy-elder-couple-round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7700" y="2472531"/>
            <a:ext cx="2190750" cy="2781300"/>
          </a:xfrm>
          <a:prstGeom prst="rect">
            <a:avLst/>
          </a:prstGeom>
        </p:spPr>
      </p:pic>
      <p:pic>
        <p:nvPicPr>
          <p:cNvPr id="5" name="Picture 4" descr="happy-exercise-300x2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951984"/>
            <a:ext cx="2552700" cy="190601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798638"/>
            <a:ext cx="9144000" cy="1858962"/>
          </a:xfrm>
        </p:spPr>
        <p:txBody>
          <a:bodyPr/>
          <a:lstStyle/>
          <a:p>
            <a:r>
              <a:rPr lang="en-US" dirty="0"/>
              <a:t>People have different caloric needs depending on: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0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4338"/>
            <a:ext cx="9144000" cy="715962"/>
          </a:xfrm>
        </p:spPr>
        <p:txBody>
          <a:bodyPr/>
          <a:lstStyle/>
          <a:p>
            <a:r>
              <a:rPr lang="en-US" sz="3800" dirty="0" smtClean="0"/>
              <a:t>Characteristics of Healthy Eating Patterns</a:t>
            </a:r>
            <a:endParaRPr lang="en-US" sz="3800" dirty="0"/>
          </a:p>
        </p:txBody>
      </p:sp>
      <p:pic>
        <p:nvPicPr>
          <p:cNvPr id="4" name="Picture 2" descr="http://www.michaelhartzell.com/Portals/52063/images/function%20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00300"/>
            <a:ext cx="4191000" cy="425191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46338"/>
            <a:ext cx="4087812" cy="4267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Reading and understanding food labels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Portion control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Functions and caloric value of the six nutrients.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212" y="1684338"/>
            <a:ext cx="7646988" cy="715962"/>
          </a:xfrm>
        </p:spPr>
        <p:txBody>
          <a:bodyPr/>
          <a:lstStyle/>
          <a:p>
            <a:pPr algn="ctr"/>
            <a:r>
              <a:rPr lang="en-US" dirty="0" smtClean="0"/>
              <a:t>History of USDA Food Guides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8194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2011</a:t>
            </a:r>
          </a:p>
          <a:p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MyPlate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467745"/>
            <a:ext cx="4459287" cy="40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684338"/>
            <a:ext cx="7315200" cy="715962"/>
          </a:xfrm>
        </p:spPr>
        <p:txBody>
          <a:bodyPr/>
          <a:lstStyle/>
          <a:p>
            <a:r>
              <a:rPr lang="en-US" dirty="0" smtClean="0"/>
              <a:t>Fruits Group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14800" y="2400300"/>
            <a:ext cx="469392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92480" y="266700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 Examples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Strawberries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Bananas</a:t>
            </a:r>
          </a:p>
          <a:p>
            <a:pPr algn="l"/>
            <a:r>
              <a:rPr lang="en-US" sz="3600" dirty="0" smtClean="0">
                <a:solidFill>
                  <a:srgbClr val="000000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How much?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2 cups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84338"/>
            <a:ext cx="8458200" cy="715962"/>
          </a:xfrm>
        </p:spPr>
        <p:txBody>
          <a:bodyPr/>
          <a:lstStyle/>
          <a:p>
            <a:pPr algn="ctr"/>
            <a:r>
              <a:rPr lang="en-US" dirty="0" smtClean="0"/>
              <a:t>Fruits Group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388" y="2590800"/>
            <a:ext cx="7315200" cy="4267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Tip:  Make half your plate fruits and vegetables.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Use fruits as snacks, salads or desserts.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Choose whole or cut-up fruits more often than fruit juice.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43272"/>
            <a:ext cx="7315200" cy="715962"/>
          </a:xfrm>
        </p:spPr>
        <p:txBody>
          <a:bodyPr/>
          <a:lstStyle/>
          <a:p>
            <a:r>
              <a:rPr lang="en-US" dirty="0" smtClean="0"/>
              <a:t>Vegetables Group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62400" y="2359234"/>
            <a:ext cx="469392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74320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 Examples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Carrots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Peas</a:t>
            </a:r>
          </a:p>
          <a:p>
            <a:pPr algn="l"/>
            <a:r>
              <a:rPr lang="en-US" sz="3600" dirty="0" smtClean="0">
                <a:solidFill>
                  <a:srgbClr val="000000"/>
                </a:solidFill>
              </a:rPr>
              <a:t> </a:t>
            </a:r>
            <a:endParaRPr lang="en-US" sz="3600" dirty="0">
              <a:solidFill>
                <a:srgbClr val="00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How much?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2 ½ cups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6">
      <a:dk1>
        <a:srgbClr val="4D4D4D"/>
      </a:dk1>
      <a:lt1>
        <a:srgbClr val="FFFFFF"/>
      </a:lt1>
      <a:dk2>
        <a:srgbClr val="4D4D4D"/>
      </a:dk2>
      <a:lt2>
        <a:srgbClr val="C03B3C"/>
      </a:lt2>
      <a:accent1>
        <a:srgbClr val="D98354"/>
      </a:accent1>
      <a:accent2>
        <a:srgbClr val="D63E4D"/>
      </a:accent2>
      <a:accent3>
        <a:srgbClr val="FFFFFF"/>
      </a:accent3>
      <a:accent4>
        <a:srgbClr val="404040"/>
      </a:accent4>
      <a:accent5>
        <a:srgbClr val="E9C1B3"/>
      </a:accent5>
      <a:accent6>
        <a:srgbClr val="C23745"/>
      </a:accent6>
      <a:hlink>
        <a:srgbClr val="DDC386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C03B3C"/>
        </a:lt2>
        <a:accent1>
          <a:srgbClr val="D98354"/>
        </a:accent1>
        <a:accent2>
          <a:srgbClr val="D63E4D"/>
        </a:accent2>
        <a:accent3>
          <a:srgbClr val="FFFFFF"/>
        </a:accent3>
        <a:accent4>
          <a:srgbClr val="404040"/>
        </a:accent4>
        <a:accent5>
          <a:srgbClr val="E9C1B3"/>
        </a:accent5>
        <a:accent6>
          <a:srgbClr val="C23745"/>
        </a:accent6>
        <a:hlink>
          <a:srgbClr val="DDC38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892</Words>
  <Application>Microsoft Office PowerPoint</Application>
  <PresentationFormat>On-screen Show (4:3)</PresentationFormat>
  <Paragraphs>149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Microsoft Sans Serif</vt:lpstr>
      <vt:lpstr>powerpoint-template</vt:lpstr>
      <vt:lpstr>What’s On  Your Plate?</vt:lpstr>
      <vt:lpstr>HEALTHY EATING PATTERNS</vt:lpstr>
      <vt:lpstr>   All Food Groups Are Needed! </vt:lpstr>
      <vt:lpstr>People have different caloric needs depending on: </vt:lpstr>
      <vt:lpstr>Characteristics of Healthy Eating Patterns</vt:lpstr>
      <vt:lpstr>History of USDA Food Guides</vt:lpstr>
      <vt:lpstr>Fruits Group</vt:lpstr>
      <vt:lpstr>Fruits Group Recommendations</vt:lpstr>
      <vt:lpstr>Vegetables Group</vt:lpstr>
      <vt:lpstr>Vegetable Group Recommendations</vt:lpstr>
      <vt:lpstr>Grains Group</vt:lpstr>
      <vt:lpstr>Grains Group Recommendations</vt:lpstr>
      <vt:lpstr>Proteins Group</vt:lpstr>
      <vt:lpstr>Proteins Group Recommendations</vt:lpstr>
      <vt:lpstr>Dairy Group</vt:lpstr>
      <vt:lpstr>Dairy Group Recommendations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On  Your Plate?</dc:title>
  <dc:creator>V_Masters</dc:creator>
  <cp:lastModifiedBy>Vikki</cp:lastModifiedBy>
  <cp:revision>66</cp:revision>
  <dcterms:created xsi:type="dcterms:W3CDTF">2011-07-06T20:47:12Z</dcterms:created>
  <dcterms:modified xsi:type="dcterms:W3CDTF">2015-10-02T02:20:58Z</dcterms:modified>
</cp:coreProperties>
</file>