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4"/>
  </p:handoutMasterIdLst>
  <p:sldIdLst>
    <p:sldId id="256" r:id="rId2"/>
    <p:sldId id="258" r:id="rId3"/>
    <p:sldId id="257" r:id="rId4"/>
    <p:sldId id="259" r:id="rId5"/>
    <p:sldId id="260" r:id="rId6"/>
    <p:sldId id="273" r:id="rId7"/>
    <p:sldId id="274" r:id="rId8"/>
    <p:sldId id="261" r:id="rId9"/>
    <p:sldId id="262" r:id="rId10"/>
    <p:sldId id="263" r:id="rId11"/>
    <p:sldId id="264" r:id="rId12"/>
    <p:sldId id="271" r:id="rId13"/>
    <p:sldId id="265" r:id="rId14"/>
    <p:sldId id="266" r:id="rId15"/>
    <p:sldId id="267" r:id="rId16"/>
    <p:sldId id="268" r:id="rId17"/>
    <p:sldId id="269" r:id="rId18"/>
    <p:sldId id="270" r:id="rId19"/>
    <p:sldId id="275" r:id="rId20"/>
    <p:sldId id="277" r:id="rId21"/>
    <p:sldId id="276" r:id="rId22"/>
    <p:sldId id="272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2" autoAdjust="0"/>
    <p:restoredTop sz="94636" autoAdjust="0"/>
  </p:normalViewPr>
  <p:slideViewPr>
    <p:cSldViewPr>
      <p:cViewPr varScale="1">
        <p:scale>
          <a:sx n="106" d="100"/>
          <a:sy n="106" d="100"/>
        </p:scale>
        <p:origin x="600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769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204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7CDB41-E62F-403D-9C27-A0A2910D58B6}" type="datetimeFigureOut">
              <a:rPr lang="en-US" smtClean="0"/>
              <a:t>11/23/2015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4818A1-EAF6-4E74-8AED-5A4F717CFD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5262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6EBDA-CD2A-4E8A-966D-6EC867DA88F7}" type="datetimeFigureOut">
              <a:rPr lang="en-US" smtClean="0"/>
              <a:t>11/23/2015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0DE6D-C304-4A90-954B-98C5FC81DD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6EBDA-CD2A-4E8A-966D-6EC867DA88F7}" type="datetimeFigureOut">
              <a:rPr lang="en-US" smtClean="0"/>
              <a:t>11/23/2015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0DE6D-C304-4A90-954B-98C5FC81DD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6EBDA-CD2A-4E8A-966D-6EC867DA88F7}" type="datetimeFigureOut">
              <a:rPr lang="en-US" smtClean="0"/>
              <a:t>11/23/2015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0DE6D-C304-4A90-954B-98C5FC81DD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6EBDA-CD2A-4E8A-966D-6EC867DA88F7}" type="datetimeFigureOut">
              <a:rPr lang="en-US" smtClean="0"/>
              <a:t>11/23/2015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0DE6D-C304-4A90-954B-98C5FC81DD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6EBDA-CD2A-4E8A-966D-6EC867DA88F7}" type="datetimeFigureOut">
              <a:rPr lang="en-US" smtClean="0"/>
              <a:t>11/23/2015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0DE6D-C304-4A90-954B-98C5FC81DD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6EBDA-CD2A-4E8A-966D-6EC867DA88F7}" type="datetimeFigureOut">
              <a:rPr lang="en-US" smtClean="0"/>
              <a:t>11/23/2015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0DE6D-C304-4A90-954B-98C5FC81DD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6EBDA-CD2A-4E8A-966D-6EC867DA88F7}" type="datetimeFigureOut">
              <a:rPr lang="en-US" smtClean="0"/>
              <a:t>11/23/2015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0DE6D-C304-4A90-954B-98C5FC81DD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6EBDA-CD2A-4E8A-966D-6EC867DA88F7}" type="datetimeFigureOut">
              <a:rPr lang="en-US" smtClean="0"/>
              <a:t>11/23/2015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0DE6D-C304-4A90-954B-98C5FC81DD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6EBDA-CD2A-4E8A-966D-6EC867DA88F7}" type="datetimeFigureOut">
              <a:rPr lang="en-US" smtClean="0"/>
              <a:t>11/23/2015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0DE6D-C304-4A90-954B-98C5FC81DD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6EBDA-CD2A-4E8A-966D-6EC867DA88F7}" type="datetimeFigureOut">
              <a:rPr lang="en-US" smtClean="0"/>
              <a:t>11/23/2015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0DE6D-C304-4A90-954B-98C5FC81DD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6EBDA-CD2A-4E8A-966D-6EC867DA88F7}" type="datetimeFigureOut">
              <a:rPr lang="en-US" smtClean="0"/>
              <a:t>11/23/2015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0DE6D-C304-4A90-954B-98C5FC81DD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A6EBDA-CD2A-4E8A-966D-6EC867DA88F7}" type="datetimeFigureOut">
              <a:rPr lang="en-US" smtClean="0"/>
              <a:t>11/23/2015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80DE6D-C304-4A90-954B-98C5FC81DD5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752600"/>
            <a:ext cx="4038600" cy="1470025"/>
          </a:xfrm>
        </p:spPr>
        <p:txBody>
          <a:bodyPr>
            <a:normAutofit/>
          </a:bodyPr>
          <a:lstStyle/>
          <a:p>
            <a:r>
              <a:rPr lang="en-US" sz="7200" b="1" dirty="0" smtClean="0"/>
              <a:t>Water</a:t>
            </a:r>
            <a:endParaRPr lang="en-US" sz="7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25000"/>
            <a:lum/>
          </a:blip>
          <a:srcRect/>
          <a:stretch>
            <a:fillRect l="-26000" r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Fruits and Vegetables</a:t>
            </a:r>
            <a:endParaRPr lang="en-US" b="1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Fruits and vegetables contain no cholesterol.</a:t>
            </a:r>
          </a:p>
          <a:p>
            <a:r>
              <a:rPr lang="en-US" dirty="0" smtClean="0"/>
              <a:t>Fruits and vegetables are low in calories, fat and sodium.</a:t>
            </a:r>
          </a:p>
          <a:p>
            <a:r>
              <a:rPr lang="en-US" dirty="0" smtClean="0"/>
              <a:t>Vary your fruits and vegetables.</a:t>
            </a:r>
          </a:p>
          <a:p>
            <a:pPr lvl="1"/>
            <a:r>
              <a:rPr lang="en-US" sz="3200" dirty="0" smtClean="0"/>
              <a:t>What does that mean?</a:t>
            </a:r>
          </a:p>
          <a:p>
            <a:pPr lvl="1"/>
            <a:r>
              <a:rPr lang="en-US" sz="3200" dirty="0" smtClean="0"/>
              <a:t>Why do we need to vary our fruits and vegetables?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25000"/>
            <a:lum/>
          </a:blip>
          <a:srcRect/>
          <a:stretch>
            <a:fillRect l="-26000" r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Destroying Nutrients</a:t>
            </a:r>
            <a:endParaRPr lang="en-US" b="1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Three things can destroy nutrients found in fruits and vegetables:</a:t>
            </a:r>
          </a:p>
          <a:p>
            <a:pPr lvl="1"/>
            <a:r>
              <a:rPr lang="en-US" sz="3200" dirty="0" smtClean="0"/>
              <a:t>Air</a:t>
            </a:r>
          </a:p>
          <a:p>
            <a:pPr lvl="1"/>
            <a:r>
              <a:rPr lang="en-US" sz="3200" dirty="0" smtClean="0"/>
              <a:t>Heat</a:t>
            </a:r>
          </a:p>
          <a:p>
            <a:pPr lvl="1"/>
            <a:r>
              <a:rPr lang="en-US" sz="3200" dirty="0" smtClean="0"/>
              <a:t>Water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25000"/>
            <a:lum/>
          </a:blip>
          <a:srcRect/>
          <a:stretch>
            <a:fillRect l="-26000" r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Oxidation</a:t>
            </a:r>
            <a:endParaRPr lang="en-US" b="1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Define:</a:t>
            </a:r>
          </a:p>
          <a:p>
            <a:pPr lvl="1"/>
            <a:r>
              <a:rPr lang="en-US" sz="3200" dirty="0" smtClean="0"/>
              <a:t>Browning that occurs when fresh fruits are cut and exposed to the air</a:t>
            </a:r>
            <a:r>
              <a:rPr lang="en-US" sz="3200" dirty="0" smtClean="0"/>
              <a:t>.</a:t>
            </a:r>
          </a:p>
          <a:p>
            <a:pPr lvl="1"/>
            <a:r>
              <a:rPr lang="en-US" sz="3200" dirty="0" smtClean="0"/>
              <a:t>This is caused by an enzyme in the fruit.</a:t>
            </a:r>
            <a:endParaRPr lang="en-US" sz="3200" dirty="0" smtClean="0"/>
          </a:p>
          <a:p>
            <a:r>
              <a:rPr lang="en-US" dirty="0" smtClean="0"/>
              <a:t>Prevention:</a:t>
            </a:r>
          </a:p>
          <a:p>
            <a:pPr lvl="1"/>
            <a:r>
              <a:rPr lang="en-US" sz="3200" dirty="0" smtClean="0"/>
              <a:t>Dipping or covering fruit with liquid containing ascorbic acid.</a:t>
            </a:r>
          </a:p>
          <a:p>
            <a:pPr lvl="1"/>
            <a:r>
              <a:rPr lang="en-US" sz="3200" dirty="0" smtClean="0"/>
              <a:t>Wait to cut the fruit until ready to eat.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25000"/>
            <a:lum/>
          </a:blip>
          <a:srcRect/>
          <a:stretch>
            <a:fillRect l="-26000" r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Eating Fruits and Vegetables</a:t>
            </a:r>
            <a:endParaRPr lang="en-US" b="1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Before eating your fruits and vegetables wash them to remove any pesticides and dirt that might remain on the skins.</a:t>
            </a:r>
          </a:p>
          <a:p>
            <a:r>
              <a:rPr lang="en-US" dirty="0" smtClean="0"/>
              <a:t>Choose whole or cut-up fruits more often than fruit juice.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25000"/>
            <a:lum/>
          </a:blip>
          <a:srcRect/>
          <a:stretch>
            <a:fillRect l="-26000" r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Preparation Methods</a:t>
            </a:r>
            <a:endParaRPr lang="en-US" b="1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The following are preparation methods that preserve the most nutrients for fruits and vegetables:</a:t>
            </a:r>
          </a:p>
          <a:p>
            <a:pPr lvl="1"/>
            <a:r>
              <a:rPr lang="en-US" sz="3200" dirty="0" smtClean="0"/>
              <a:t>Eating them raw</a:t>
            </a:r>
          </a:p>
          <a:p>
            <a:pPr lvl="1"/>
            <a:r>
              <a:rPr lang="en-US" sz="3200" dirty="0" smtClean="0"/>
              <a:t>Microwave</a:t>
            </a:r>
            <a:endParaRPr lang="en-US" sz="3200" dirty="0" smtClean="0"/>
          </a:p>
          <a:p>
            <a:pPr lvl="1"/>
            <a:r>
              <a:rPr lang="en-US" sz="3200" dirty="0" smtClean="0"/>
              <a:t>Bake/Roast</a:t>
            </a:r>
            <a:endParaRPr lang="en-US" sz="3200" dirty="0" smtClean="0"/>
          </a:p>
          <a:p>
            <a:pPr lvl="1"/>
            <a:r>
              <a:rPr lang="en-US" sz="3200" dirty="0" smtClean="0"/>
              <a:t>Steam</a:t>
            </a:r>
          </a:p>
          <a:p>
            <a:pPr lvl="1"/>
            <a:r>
              <a:rPr lang="en-US" sz="3200" dirty="0" smtClean="0"/>
              <a:t>Stir Fry</a:t>
            </a:r>
          </a:p>
          <a:p>
            <a:pPr lvl="1"/>
            <a:r>
              <a:rPr lang="en-US" sz="3200" dirty="0" smtClean="0"/>
              <a:t>Simmer</a:t>
            </a:r>
          </a:p>
          <a:p>
            <a:pPr lvl="1"/>
            <a:r>
              <a:rPr lang="en-US" sz="3200" dirty="0" smtClean="0"/>
              <a:t>Sauté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25000"/>
            <a:lum/>
          </a:blip>
          <a:srcRect/>
          <a:stretch>
            <a:fillRect l="-26000" r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Preparation Methods</a:t>
            </a:r>
            <a:endParaRPr lang="en-US" b="1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Cook in larger rather than smaller pieces when possible.</a:t>
            </a:r>
          </a:p>
          <a:p>
            <a:r>
              <a:rPr lang="en-US" sz="3200" dirty="0" smtClean="0"/>
              <a:t>Use a small amount of water.</a:t>
            </a:r>
          </a:p>
          <a:p>
            <a:r>
              <a:rPr lang="en-US" dirty="0" smtClean="0"/>
              <a:t>Cook only until fork tender.</a:t>
            </a:r>
          </a:p>
          <a:p>
            <a:r>
              <a:rPr lang="en-US" sz="3200" dirty="0" smtClean="0"/>
              <a:t>Save the cooking liquid to use in soups or gravies for added nutrients.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25000"/>
            <a:lum/>
          </a:blip>
          <a:srcRect/>
          <a:stretch>
            <a:fillRect l="-26000" r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Selecting Fruits and Vegetables</a:t>
            </a:r>
            <a:endParaRPr lang="en-US" b="1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Select fresh fruits and vegetables that are:</a:t>
            </a:r>
          </a:p>
          <a:p>
            <a:pPr lvl="1"/>
            <a:r>
              <a:rPr lang="en-US" sz="3200" dirty="0" smtClean="0"/>
              <a:t>Firm</a:t>
            </a:r>
          </a:p>
          <a:p>
            <a:pPr lvl="1"/>
            <a:r>
              <a:rPr lang="en-US" sz="3200" dirty="0" smtClean="0"/>
              <a:t>Free from decay</a:t>
            </a:r>
          </a:p>
          <a:p>
            <a:pPr lvl="1"/>
            <a:r>
              <a:rPr lang="en-US" sz="3200" dirty="0" smtClean="0"/>
              <a:t>Crisp</a:t>
            </a:r>
          </a:p>
          <a:p>
            <a:pPr lvl="1"/>
            <a:r>
              <a:rPr lang="en-US" sz="3200" dirty="0" smtClean="0"/>
              <a:t>Smooth</a:t>
            </a:r>
          </a:p>
          <a:p>
            <a:pPr lvl="1"/>
            <a:r>
              <a:rPr lang="en-US" sz="3200" dirty="0" smtClean="0"/>
              <a:t>Dense (heavy for size)</a:t>
            </a:r>
          </a:p>
          <a:p>
            <a:pPr lvl="1"/>
            <a:r>
              <a:rPr lang="en-US" sz="3200" dirty="0" smtClean="0"/>
              <a:t>Free from bruises </a:t>
            </a:r>
          </a:p>
          <a:p>
            <a:pPr lvl="1"/>
            <a:r>
              <a:rPr lang="en-US" sz="3200" dirty="0" smtClean="0"/>
              <a:t>Have good color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25000"/>
            <a:lum/>
          </a:blip>
          <a:srcRect/>
          <a:stretch>
            <a:fillRect l="-26000" r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Seasonal Fruits and Vegetables</a:t>
            </a:r>
            <a:endParaRPr lang="en-US" b="1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Seasonal fruits and vegetables are:</a:t>
            </a:r>
          </a:p>
          <a:p>
            <a:pPr lvl="1"/>
            <a:r>
              <a:rPr lang="en-US" sz="3200" dirty="0" smtClean="0"/>
              <a:t>Lower in cost</a:t>
            </a:r>
          </a:p>
          <a:p>
            <a:pPr lvl="1"/>
            <a:r>
              <a:rPr lang="en-US" sz="3200" dirty="0" smtClean="0"/>
              <a:t>Plentiful</a:t>
            </a:r>
          </a:p>
          <a:p>
            <a:pPr lvl="1"/>
            <a:r>
              <a:rPr lang="en-US" sz="3200" dirty="0"/>
              <a:t>B</a:t>
            </a:r>
            <a:r>
              <a:rPr lang="en-US" sz="3200" dirty="0" smtClean="0"/>
              <a:t>etter quality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25000"/>
            <a:lum/>
          </a:blip>
          <a:srcRect/>
          <a:stretch>
            <a:fillRect l="-26000" r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How Long Will They Last?</a:t>
            </a:r>
            <a:endParaRPr lang="en-US" b="1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Buy only what fruits and vegetables you will be able to store and use.</a:t>
            </a:r>
          </a:p>
          <a:p>
            <a:r>
              <a:rPr lang="en-US" sz="3200" dirty="0" smtClean="0"/>
              <a:t>They will last about one week in the refrigerator.</a:t>
            </a:r>
          </a:p>
          <a:p>
            <a:r>
              <a:rPr lang="en-US" dirty="0" smtClean="0"/>
              <a:t>Fruits will ripen and spoil faster at room temperature.</a:t>
            </a:r>
            <a:endParaRPr lang="en-US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667000" y="685800"/>
            <a:ext cx="4495800" cy="1362075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Farm-to-table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93544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2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Water is Essential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Water is the most important of all the essential nutrients.  Why?</a:t>
            </a:r>
          </a:p>
          <a:p>
            <a:r>
              <a:rPr lang="en-US" dirty="0" smtClean="0"/>
              <a:t>The body cannot survive long without water.</a:t>
            </a:r>
          </a:p>
          <a:p>
            <a:r>
              <a:rPr lang="en-US" dirty="0" smtClean="0"/>
              <a:t>Water is contained in most foods.</a:t>
            </a:r>
          </a:p>
          <a:p>
            <a:r>
              <a:rPr lang="en-US" dirty="0" smtClean="0"/>
              <a:t>Drink water instead of sugary drinks.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Farm-to-Table Steps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Farm</a:t>
            </a:r>
          </a:p>
          <a:p>
            <a:pPr lvl="1"/>
            <a:r>
              <a:rPr lang="en-US" sz="3200" dirty="0" smtClean="0"/>
              <a:t>Use of good agricultural practices.</a:t>
            </a:r>
          </a:p>
          <a:p>
            <a:r>
              <a:rPr lang="en-US" dirty="0" smtClean="0"/>
              <a:t>Processing</a:t>
            </a:r>
          </a:p>
          <a:p>
            <a:pPr lvl="1"/>
            <a:r>
              <a:rPr lang="en-US" sz="3200" dirty="0" smtClean="0"/>
              <a:t>Monitor at critical control points.</a:t>
            </a:r>
          </a:p>
          <a:p>
            <a:r>
              <a:rPr lang="en-US" dirty="0" smtClean="0"/>
              <a:t>Transportation</a:t>
            </a:r>
          </a:p>
          <a:p>
            <a:pPr lvl="1"/>
            <a:r>
              <a:rPr lang="en-US" sz="3200" dirty="0" smtClean="0"/>
              <a:t>Use clean vehicles and maintain the cold chain.</a:t>
            </a:r>
          </a:p>
        </p:txBody>
      </p:sp>
    </p:spTree>
    <p:extLst>
      <p:ext uri="{BB962C8B-B14F-4D97-AF65-F5344CB8AC3E}">
        <p14:creationId xmlns:p14="http://schemas.microsoft.com/office/powerpoint/2010/main" val="3339386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Farm-to-Table Steps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Retail</a:t>
            </a:r>
          </a:p>
          <a:p>
            <a:pPr lvl="1"/>
            <a:r>
              <a:rPr lang="en-US" sz="3200" dirty="0" smtClean="0"/>
              <a:t>Follow the food code guidelines</a:t>
            </a:r>
          </a:p>
          <a:p>
            <a:r>
              <a:rPr lang="en-US" dirty="0" smtClean="0"/>
              <a:t>Table</a:t>
            </a:r>
          </a:p>
          <a:p>
            <a:pPr lvl="1"/>
            <a:r>
              <a:rPr lang="en-US" sz="3200" dirty="0" smtClean="0"/>
              <a:t>Always follow the Four C’s of safety: Clean, cook, control cross contamination, chill.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629946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25000"/>
            <a:lum/>
          </a:blip>
          <a:srcRect/>
          <a:stretch>
            <a:fillRect l="-26000" r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Summary</a:t>
            </a:r>
            <a:endParaRPr lang="en-US" b="1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Water is the most important of all the essential nutrients.</a:t>
            </a:r>
          </a:p>
          <a:p>
            <a:r>
              <a:rPr lang="en-US" dirty="0" smtClean="0"/>
              <a:t>Fruits and vegetable are naturally healthy for you.</a:t>
            </a:r>
          </a:p>
          <a:p>
            <a:r>
              <a:rPr lang="en-US" dirty="0" smtClean="0"/>
              <a:t>Prepare them correctly to conserve as many nutrients as possible.</a:t>
            </a:r>
          </a:p>
          <a:p>
            <a:endParaRPr lang="en-US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2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Functions of Water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Carries water soluble vitamins.</a:t>
            </a:r>
          </a:p>
          <a:p>
            <a:r>
              <a:rPr lang="en-US" dirty="0" smtClean="0"/>
              <a:t>Carries waste products through the body.</a:t>
            </a:r>
          </a:p>
          <a:p>
            <a:r>
              <a:rPr lang="en-US" dirty="0" smtClean="0"/>
              <a:t>Regulates body temperature through perspiration.</a:t>
            </a:r>
          </a:p>
          <a:p>
            <a:r>
              <a:rPr lang="en-US" dirty="0" smtClean="0"/>
              <a:t>Prevents dehydration</a:t>
            </a:r>
            <a:r>
              <a:rPr lang="en-US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2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Dehydration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Dehydration occurs from lack of water.</a:t>
            </a:r>
          </a:p>
          <a:p>
            <a:r>
              <a:rPr lang="en-US" dirty="0" smtClean="0"/>
              <a:t>Symptoms:</a:t>
            </a:r>
          </a:p>
          <a:p>
            <a:pPr lvl="1"/>
            <a:r>
              <a:rPr lang="en-US" sz="3200" dirty="0" smtClean="0"/>
              <a:t>Thirst</a:t>
            </a:r>
          </a:p>
          <a:p>
            <a:pPr lvl="1"/>
            <a:r>
              <a:rPr lang="en-US" sz="3200" dirty="0" smtClean="0"/>
              <a:t>Darker urine</a:t>
            </a:r>
          </a:p>
          <a:p>
            <a:r>
              <a:rPr lang="en-US" dirty="0" smtClean="0"/>
              <a:t>Urine should be a pale yellow color.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2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Prevention of Dehydration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Water prevents dehydration.</a:t>
            </a:r>
          </a:p>
          <a:p>
            <a:r>
              <a:rPr lang="en-US" dirty="0" smtClean="0"/>
              <a:t>Drink water and other fluids frequently.</a:t>
            </a:r>
          </a:p>
          <a:p>
            <a:r>
              <a:rPr lang="en-US" dirty="0" smtClean="0"/>
              <a:t>Don’t wait to be thirsty.</a:t>
            </a:r>
          </a:p>
          <a:p>
            <a:r>
              <a:rPr lang="en-US" dirty="0" smtClean="0"/>
              <a:t>Daily recommendation of water – 64 fl. oz.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2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Sports/Fitness Activities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For short duration exercise, 60 minutes or less:</a:t>
            </a:r>
          </a:p>
          <a:p>
            <a:pPr lvl="1"/>
            <a:r>
              <a:rPr lang="en-US" sz="3200" dirty="0" smtClean="0"/>
              <a:t>Drink</a:t>
            </a:r>
            <a:r>
              <a:rPr lang="en-US" sz="3200" dirty="0" smtClean="0"/>
              <a:t> water before, during and after exercise.</a:t>
            </a:r>
          </a:p>
          <a:p>
            <a:r>
              <a:rPr lang="en-US" dirty="0" smtClean="0"/>
              <a:t>For moderate to high intensity activities, lasting longer than 60 minutes:</a:t>
            </a:r>
          </a:p>
          <a:p>
            <a:pPr lvl="1"/>
            <a:r>
              <a:rPr lang="en-US" sz="3200" dirty="0" smtClean="0"/>
              <a:t>Drink sports drinks to help replace carbohydrate loss and electrolyte balance.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5875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2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Sports/Fitness Activities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Drink according to thirst during the day.</a:t>
            </a:r>
          </a:p>
          <a:p>
            <a:r>
              <a:rPr lang="en-US" dirty="0" smtClean="0"/>
              <a:t>Include</a:t>
            </a:r>
            <a:r>
              <a:rPr lang="en-US" dirty="0" smtClean="0"/>
              <a:t> fluids with meals.</a:t>
            </a:r>
          </a:p>
          <a:p>
            <a:r>
              <a:rPr lang="en-US" dirty="0" smtClean="0"/>
              <a:t>Drink 8-20 ounces of water an hour before exercise.</a:t>
            </a:r>
          </a:p>
          <a:p>
            <a:r>
              <a:rPr lang="en-US" dirty="0" smtClean="0"/>
              <a:t>Continue drinking durin</a:t>
            </a:r>
            <a:r>
              <a:rPr lang="en-US" dirty="0" smtClean="0"/>
              <a:t>g exercise, up to 16-24 ounces of fluid per hour (4-6 ounces every 15 minutes).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817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6000" r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743200" y="130175"/>
            <a:ext cx="6248400" cy="1470025"/>
          </a:xfrm>
        </p:spPr>
        <p:txBody>
          <a:bodyPr>
            <a:normAutofit/>
          </a:bodyPr>
          <a:lstStyle/>
          <a:p>
            <a:r>
              <a:rPr lang="en-US" sz="4800" b="1" dirty="0" smtClean="0"/>
              <a:t>Fruits and Vegetables</a:t>
            </a:r>
            <a:endParaRPr lang="en-US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25000"/>
            <a:lum/>
          </a:blip>
          <a:srcRect/>
          <a:stretch>
            <a:fillRect l="-26000" r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Nutrients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484437"/>
            <a:ext cx="4038600" cy="4525963"/>
          </a:xfrm>
        </p:spPr>
        <p:txBody>
          <a:bodyPr>
            <a:normAutofit/>
          </a:bodyPr>
          <a:lstStyle/>
          <a:p>
            <a:pPr lvl="1"/>
            <a:r>
              <a:rPr lang="en-US" sz="3200" dirty="0" smtClean="0"/>
              <a:t>Vitamin A</a:t>
            </a:r>
          </a:p>
          <a:p>
            <a:pPr lvl="1"/>
            <a:r>
              <a:rPr lang="en-US" sz="3200" dirty="0" smtClean="0"/>
              <a:t>Vitamin C</a:t>
            </a:r>
          </a:p>
          <a:p>
            <a:pPr lvl="1"/>
            <a:r>
              <a:rPr lang="en-US" sz="3200" dirty="0" smtClean="0"/>
              <a:t>Potassium</a:t>
            </a:r>
          </a:p>
          <a:p>
            <a:pPr lvl="1"/>
            <a:r>
              <a:rPr lang="en-US" sz="3200" dirty="0" smtClean="0"/>
              <a:t>Folic Acid</a:t>
            </a:r>
          </a:p>
          <a:p>
            <a:pPr lvl="1"/>
            <a:r>
              <a:rPr lang="en-US" sz="3200" dirty="0" smtClean="0"/>
              <a:t>Vitamin D</a:t>
            </a:r>
          </a:p>
          <a:p>
            <a:pPr lvl="1"/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2484437"/>
            <a:ext cx="4038600" cy="4525963"/>
          </a:xfrm>
        </p:spPr>
        <p:txBody>
          <a:bodyPr>
            <a:normAutofit/>
          </a:bodyPr>
          <a:lstStyle/>
          <a:p>
            <a:pPr lvl="1"/>
            <a:r>
              <a:rPr lang="en-US" sz="3200" dirty="0" smtClean="0"/>
              <a:t>Calcium</a:t>
            </a:r>
          </a:p>
          <a:p>
            <a:pPr lvl="1"/>
            <a:r>
              <a:rPr lang="en-US" sz="3200" dirty="0" smtClean="0"/>
              <a:t>Magnesium</a:t>
            </a:r>
          </a:p>
          <a:p>
            <a:pPr lvl="1"/>
            <a:r>
              <a:rPr lang="en-US" sz="3200" dirty="0" smtClean="0"/>
              <a:t>Fiber</a:t>
            </a:r>
          </a:p>
          <a:p>
            <a:pPr lvl="1"/>
            <a:r>
              <a:rPr lang="en-US" sz="3200" dirty="0" smtClean="0"/>
              <a:t>Water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1396425"/>
            <a:ext cx="7772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Fruits and vegetables provide the following nutrients: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614</Words>
  <Application>Microsoft Office PowerPoint</Application>
  <PresentationFormat>On-screen Show (4:3)</PresentationFormat>
  <Paragraphs>114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Arial</vt:lpstr>
      <vt:lpstr>Calibri</vt:lpstr>
      <vt:lpstr>Office Theme</vt:lpstr>
      <vt:lpstr>Water</vt:lpstr>
      <vt:lpstr>Water is Essential</vt:lpstr>
      <vt:lpstr>Functions of Water</vt:lpstr>
      <vt:lpstr>Dehydration</vt:lpstr>
      <vt:lpstr>Prevention of Dehydration</vt:lpstr>
      <vt:lpstr>Sports/Fitness Activities</vt:lpstr>
      <vt:lpstr>Sports/Fitness Activities</vt:lpstr>
      <vt:lpstr>Fruits and Vegetables</vt:lpstr>
      <vt:lpstr>Nutrients</vt:lpstr>
      <vt:lpstr>Fruits and Vegetables</vt:lpstr>
      <vt:lpstr>Destroying Nutrients</vt:lpstr>
      <vt:lpstr>Oxidation</vt:lpstr>
      <vt:lpstr>Eating Fruits and Vegetables</vt:lpstr>
      <vt:lpstr>Preparation Methods</vt:lpstr>
      <vt:lpstr>Preparation Methods</vt:lpstr>
      <vt:lpstr>Selecting Fruits and Vegetables</vt:lpstr>
      <vt:lpstr>Seasonal Fruits and Vegetables</vt:lpstr>
      <vt:lpstr>How Long Will They Last?</vt:lpstr>
      <vt:lpstr>Farm-to-table</vt:lpstr>
      <vt:lpstr>Farm-to-Table Steps</vt:lpstr>
      <vt:lpstr>Farm-to-Table Steps</vt:lpstr>
      <vt:lpstr>Summary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Water</dc:title>
  <dc:creator>V_Masters</dc:creator>
  <cp:lastModifiedBy>Vikki</cp:lastModifiedBy>
  <cp:revision>22</cp:revision>
  <cp:lastPrinted>2015-11-23T20:51:58Z</cp:lastPrinted>
  <dcterms:created xsi:type="dcterms:W3CDTF">2013-08-14T21:04:53Z</dcterms:created>
  <dcterms:modified xsi:type="dcterms:W3CDTF">2015-11-23T20:52:01Z</dcterms:modified>
</cp:coreProperties>
</file>