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0" r:id="rId5"/>
    <p:sldId id="271" r:id="rId6"/>
    <p:sldId id="258" r:id="rId7"/>
    <p:sldId id="267" r:id="rId8"/>
    <p:sldId id="273" r:id="rId9"/>
    <p:sldId id="268" r:id="rId10"/>
    <p:sldId id="269" r:id="rId11"/>
    <p:sldId id="266" r:id="rId12"/>
    <p:sldId id="263" r:id="rId13"/>
    <p:sldId id="288" r:id="rId14"/>
    <p:sldId id="264" r:id="rId15"/>
    <p:sldId id="265" r:id="rId16"/>
    <p:sldId id="289" r:id="rId17"/>
    <p:sldId id="276" r:id="rId18"/>
    <p:sldId id="285" r:id="rId19"/>
    <p:sldId id="286" r:id="rId20"/>
    <p:sldId id="277" r:id="rId21"/>
    <p:sldId id="281" r:id="rId22"/>
    <p:sldId id="278" r:id="rId23"/>
    <p:sldId id="284" r:id="rId24"/>
    <p:sldId id="279" r:id="rId25"/>
    <p:sldId id="280" r:id="rId26"/>
    <p:sldId id="290" r:id="rId27"/>
    <p:sldId id="291" r:id="rId28"/>
    <p:sldId id="292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6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154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4C76C-8B41-4E2E-8FD2-8107DE50921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2EB20-2C66-4172-B5F4-C38B9707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-304800"/>
            <a:ext cx="6400800" cy="2286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VITAMINS </a:t>
            </a:r>
            <a:br>
              <a:rPr lang="en-US" b="1" dirty="0" smtClean="0"/>
            </a:br>
            <a:r>
              <a:rPr lang="en-US" b="1" dirty="0" smtClean="0"/>
              <a:t>	AND MINERALS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Vitamin 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sz="3200" dirty="0" smtClean="0"/>
              <a:t>Helps blood to clot</a:t>
            </a:r>
          </a:p>
          <a:p>
            <a:r>
              <a:rPr lang="en-US" dirty="0" smtClean="0"/>
              <a:t>Prevents</a:t>
            </a:r>
          </a:p>
          <a:p>
            <a:pPr lvl="1"/>
            <a:r>
              <a:rPr lang="en-US" sz="3200" dirty="0" smtClean="0"/>
              <a:t>Hemorrhaging </a:t>
            </a:r>
          </a:p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Dark green vegetables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Vitamin 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sz="3200" dirty="0" smtClean="0"/>
              <a:t>Helps to form collagen which holds the cells together and aids in healing.</a:t>
            </a:r>
          </a:p>
          <a:p>
            <a:r>
              <a:rPr lang="en-US" dirty="0" smtClean="0"/>
              <a:t>Prevents</a:t>
            </a:r>
          </a:p>
          <a:p>
            <a:pPr lvl="1"/>
            <a:r>
              <a:rPr lang="en-US" sz="3200" dirty="0" smtClean="0"/>
              <a:t>Scurvy (swollen bleeding gums and the opening of previously healed wounds)</a:t>
            </a:r>
          </a:p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Citrus fruits, strawberries, broccoli and tomatoes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Also known as:</a:t>
            </a:r>
          </a:p>
          <a:p>
            <a:pPr lvl="1"/>
            <a:r>
              <a:rPr lang="en-US" sz="3200" dirty="0" smtClean="0"/>
              <a:t>Folic Acid</a:t>
            </a:r>
          </a:p>
          <a:p>
            <a:pPr lvl="1"/>
            <a:r>
              <a:rPr lang="en-US" sz="3200" dirty="0" err="1" smtClean="0"/>
              <a:t>Folacin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Prevents</a:t>
            </a:r>
          </a:p>
          <a:p>
            <a:pPr lvl="1"/>
            <a:r>
              <a:rPr lang="en-US" sz="3200" dirty="0" smtClean="0"/>
              <a:t>Neural tube birth disorders, such as </a:t>
            </a:r>
            <a:r>
              <a:rPr lang="en-US" sz="3200" dirty="0" err="1"/>
              <a:t>S</a:t>
            </a:r>
            <a:r>
              <a:rPr lang="en-US" sz="3200" dirty="0" err="1" smtClean="0"/>
              <a:t>pina</a:t>
            </a:r>
            <a:r>
              <a:rPr lang="en-US" sz="3200" dirty="0" smtClean="0"/>
              <a:t> Bifida </a:t>
            </a:r>
          </a:p>
          <a:p>
            <a:pPr lvl="1"/>
            <a:r>
              <a:rPr lang="en-US" sz="3200" dirty="0" smtClean="0"/>
              <a:t>The fetal spinal column doesn’t close completely during the first month of pregnancy.  There is nerve damage that causes paralysis of the legs.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Neural tube damage occurs during the first weeks of pregnancy before a woman may realize she is pregnant.</a:t>
            </a:r>
          </a:p>
          <a:p>
            <a:r>
              <a:rPr lang="en-US" dirty="0" smtClean="0"/>
              <a:t>Meeting the folate requirements before becoming pregnant is essential for prevention.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Dark Green Leafy Vegetables</a:t>
            </a:r>
          </a:p>
          <a:p>
            <a:pPr lvl="1"/>
            <a:r>
              <a:rPr lang="en-US" sz="3200" dirty="0" smtClean="0"/>
              <a:t>Broccoli</a:t>
            </a:r>
          </a:p>
          <a:p>
            <a:pPr lvl="1"/>
            <a:r>
              <a:rPr lang="en-US" sz="3200" dirty="0" smtClean="0"/>
              <a:t>Liver</a:t>
            </a:r>
          </a:p>
          <a:p>
            <a:pPr lvl="1"/>
            <a:r>
              <a:rPr lang="en-US" sz="3200" dirty="0" smtClean="0"/>
              <a:t>Legumes</a:t>
            </a:r>
          </a:p>
          <a:p>
            <a:pPr lvl="1"/>
            <a:r>
              <a:rPr lang="en-US" sz="3200" dirty="0" smtClean="0"/>
              <a:t>Fortified breakfast cereals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5200" y="914400"/>
            <a:ext cx="2438400" cy="838200"/>
          </a:xfrm>
        </p:spPr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 of Minerals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minerals help build strong bones and teeth.</a:t>
            </a:r>
          </a:p>
          <a:p>
            <a:r>
              <a:rPr lang="en-US" dirty="0" smtClean="0"/>
              <a:t>Others are used to make substances that the body needs.</a:t>
            </a:r>
          </a:p>
          <a:p>
            <a:r>
              <a:rPr lang="en-US" dirty="0" smtClean="0"/>
              <a:t>Minerals are usually needed in tiny amounts, but are critical to good health.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Sources of Minerals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Minerals can be found in most foods</a:t>
            </a:r>
          </a:p>
          <a:p>
            <a:pPr lvl="1"/>
            <a:r>
              <a:rPr lang="en-US" sz="3200" dirty="0" smtClean="0"/>
              <a:t>Dairy products</a:t>
            </a:r>
          </a:p>
          <a:p>
            <a:pPr lvl="1"/>
            <a:r>
              <a:rPr lang="en-US" sz="3200" dirty="0" smtClean="0"/>
              <a:t>Animal products</a:t>
            </a:r>
          </a:p>
          <a:p>
            <a:pPr lvl="1"/>
            <a:r>
              <a:rPr lang="en-US" sz="3200" dirty="0" smtClean="0"/>
              <a:t>Fruits</a:t>
            </a:r>
          </a:p>
          <a:p>
            <a:pPr lvl="1"/>
            <a:r>
              <a:rPr lang="en-US" sz="3200" dirty="0" smtClean="0"/>
              <a:t>Vegetables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Minerals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 Minerals</a:t>
            </a:r>
          </a:p>
          <a:p>
            <a:r>
              <a:rPr lang="en-US" dirty="0" smtClean="0"/>
              <a:t>Trace or Micro Minerals</a:t>
            </a:r>
          </a:p>
          <a:p>
            <a:r>
              <a:rPr lang="en-US" dirty="0" smtClean="0"/>
              <a:t>Electrolytes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5200" y="914400"/>
            <a:ext cx="2438400" cy="838200"/>
          </a:xfrm>
        </p:spPr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Macro Minerals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</a:t>
            </a:r>
          </a:p>
          <a:p>
            <a:pPr lvl="1"/>
            <a:r>
              <a:rPr lang="en-US" sz="3200" dirty="0" smtClean="0"/>
              <a:t>Needed in great quantities in the body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sz="3200" dirty="0" smtClean="0"/>
              <a:t>Calcium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One of the most common mineral deficiencies  in the United States.</a:t>
            </a:r>
          </a:p>
          <a:p>
            <a:r>
              <a:rPr lang="en-US" dirty="0" smtClean="0"/>
              <a:t>Calcium deficiency causes osteoporosis.</a:t>
            </a:r>
          </a:p>
          <a:p>
            <a:r>
              <a:rPr lang="en-US" dirty="0" smtClean="0"/>
              <a:t>Osteoporosis causes bones to gradually lose their minerals which makes them become weak and frail.</a:t>
            </a:r>
          </a:p>
          <a:p>
            <a:r>
              <a:rPr lang="en-US" dirty="0" smtClean="0"/>
              <a:t>Good sources of calcium are found in dairy products.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Trace or Micro Minerals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r>
              <a:rPr lang="en-US" dirty="0" smtClean="0"/>
              <a:t>Define</a:t>
            </a:r>
          </a:p>
          <a:p>
            <a:pPr lvl="1"/>
            <a:r>
              <a:rPr lang="en-US" sz="3200" dirty="0" smtClean="0"/>
              <a:t>Needed in smaller quantities in the body, but are just as essential as macro minerals.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sz="3200" dirty="0" smtClean="0"/>
              <a:t>Iron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other most common mineral deficiencies  in the United States.</a:t>
            </a:r>
          </a:p>
          <a:p>
            <a:r>
              <a:rPr lang="en-US" dirty="0" smtClean="0"/>
              <a:t>Iron deficiency causes anemia, or low red blood cell formation.</a:t>
            </a:r>
          </a:p>
          <a:p>
            <a:r>
              <a:rPr lang="en-US" dirty="0" smtClean="0"/>
              <a:t>Animal products provide excellent sources of iron.</a:t>
            </a:r>
          </a:p>
          <a:p>
            <a:r>
              <a:rPr lang="en-US" dirty="0"/>
              <a:t>Amount can be identified by reading the food labels.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Electrolytes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</a:t>
            </a:r>
          </a:p>
          <a:p>
            <a:pPr lvl="1"/>
            <a:r>
              <a:rPr lang="en-US" sz="3200" dirty="0" smtClean="0"/>
              <a:t>Helps maintain the fluid balance in the body</a:t>
            </a:r>
          </a:p>
          <a:p>
            <a:pPr lvl="1"/>
            <a:r>
              <a:rPr lang="en-US" sz="3200" dirty="0" smtClean="0"/>
              <a:t>Helps maintain the heartbeat</a:t>
            </a:r>
          </a:p>
          <a:p>
            <a:pPr lvl="1"/>
            <a:r>
              <a:rPr lang="en-US" sz="3200" dirty="0" smtClean="0"/>
              <a:t>Helps muscle and nerve action</a:t>
            </a:r>
          </a:p>
          <a:p>
            <a:pPr lvl="1"/>
            <a:r>
              <a:rPr lang="en-US" sz="3200" dirty="0" smtClean="0"/>
              <a:t>Can easily become imbalanced in cases of dehydration, illness and diarrhea</a:t>
            </a:r>
          </a:p>
          <a:p>
            <a:endParaRPr lang="en-US" sz="3600" dirty="0" smtClean="0"/>
          </a:p>
          <a:p>
            <a:pPr lvl="1"/>
            <a:endParaRPr lang="en-US" sz="32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Electrolytes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Amounts </a:t>
            </a:r>
            <a:r>
              <a:rPr lang="en-US" dirty="0"/>
              <a:t>can be identified by reading the food labels.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sz="3200" dirty="0" smtClean="0"/>
              <a:t>Sodium</a:t>
            </a:r>
          </a:p>
          <a:p>
            <a:pPr lvl="1"/>
            <a:r>
              <a:rPr lang="en-US" sz="3200" dirty="0" smtClean="0"/>
              <a:t>Potassium</a:t>
            </a:r>
          </a:p>
          <a:p>
            <a:pPr lvl="1"/>
            <a:endParaRPr lang="en-US" sz="32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Potassium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Bananas</a:t>
            </a:r>
          </a:p>
          <a:p>
            <a:pPr lvl="1"/>
            <a:r>
              <a:rPr lang="en-US" sz="3200" dirty="0" smtClean="0"/>
              <a:t>Potatoes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61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Sodium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so much sodium in the food supply that it is more of a concern to have too much rather than not enough.</a:t>
            </a:r>
          </a:p>
          <a:p>
            <a:r>
              <a:rPr lang="en-US" dirty="0"/>
              <a:t>Amount can be identified by reading the food labels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2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Sodium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athlete is trying to replace sodium, then some saltier foods are alright.</a:t>
            </a:r>
          </a:p>
          <a:p>
            <a:r>
              <a:rPr lang="en-US" dirty="0" smtClean="0"/>
              <a:t>Bread and milk contain some sodium and are good for athletes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Vitamins and minerals are vital for a healthy diet.</a:t>
            </a:r>
          </a:p>
          <a:p>
            <a:r>
              <a:rPr lang="en-US" dirty="0" smtClean="0"/>
              <a:t>Without them, our bodies suffer from many illnesses that can be prevented.</a:t>
            </a:r>
          </a:p>
          <a:p>
            <a:r>
              <a:rPr lang="en-US" dirty="0" smtClean="0"/>
              <a:t>Eating a well balanced diet allows your body to benefit from the variety of vitamins and minerals found in foods.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 of Vitamins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following require vitamins to function properly:</a:t>
            </a:r>
          </a:p>
          <a:p>
            <a:pPr lvl="1"/>
            <a:r>
              <a:rPr lang="en-US" sz="3200" dirty="0" smtClean="0"/>
              <a:t>Nerves</a:t>
            </a:r>
          </a:p>
          <a:p>
            <a:pPr lvl="1"/>
            <a:r>
              <a:rPr lang="en-US" sz="3200" dirty="0" smtClean="0"/>
              <a:t>Muscles</a:t>
            </a:r>
          </a:p>
          <a:p>
            <a:pPr lvl="1"/>
            <a:r>
              <a:rPr lang="en-US" sz="3200" dirty="0" smtClean="0"/>
              <a:t>Skin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Vitamins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Fat Soluble Vitamins</a:t>
            </a:r>
          </a:p>
          <a:p>
            <a:pPr lvl="1"/>
            <a:r>
              <a:rPr lang="en-US" sz="3200" dirty="0" smtClean="0"/>
              <a:t>Vitamins that are transported through the body by being absorbed and stored in fat.</a:t>
            </a:r>
          </a:p>
          <a:p>
            <a:r>
              <a:rPr lang="en-US" dirty="0" smtClean="0"/>
              <a:t>Water Soluble Vitamins</a:t>
            </a:r>
          </a:p>
          <a:p>
            <a:pPr lvl="1"/>
            <a:r>
              <a:rPr lang="en-US" sz="3200" dirty="0"/>
              <a:t>V</a:t>
            </a:r>
            <a:r>
              <a:rPr lang="en-US" sz="3200" dirty="0" smtClean="0"/>
              <a:t>itamins that are dissolved in water and transported through the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Vitamins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Fat Soluble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Vitamin A</a:t>
            </a:r>
          </a:p>
          <a:p>
            <a:r>
              <a:rPr lang="en-US" sz="3200" dirty="0" smtClean="0"/>
              <a:t>Vitamin D</a:t>
            </a:r>
          </a:p>
          <a:p>
            <a:r>
              <a:rPr lang="en-US" sz="3200" dirty="0" smtClean="0"/>
              <a:t>Vitamin E</a:t>
            </a:r>
          </a:p>
          <a:p>
            <a:r>
              <a:rPr lang="en-US" sz="3200" dirty="0" smtClean="0"/>
              <a:t>Vitamin 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Water Soluble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Vitamin C</a:t>
            </a:r>
          </a:p>
          <a:p>
            <a:r>
              <a:rPr lang="en-US" sz="3200" dirty="0" smtClean="0"/>
              <a:t>Folate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Vitamin 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sz="3200" dirty="0" smtClean="0"/>
              <a:t>Enhances hair and skin</a:t>
            </a:r>
          </a:p>
          <a:p>
            <a:r>
              <a:rPr lang="en-US" dirty="0" smtClean="0"/>
              <a:t>Prevents</a:t>
            </a:r>
          </a:p>
          <a:p>
            <a:pPr lvl="1"/>
            <a:r>
              <a:rPr lang="en-US" sz="3200" dirty="0" smtClean="0"/>
              <a:t>Night blindness</a:t>
            </a:r>
          </a:p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Red, orange and dark green vegetables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Vitamin 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Called the “Sunshine Vitamin”</a:t>
            </a:r>
          </a:p>
          <a:p>
            <a:r>
              <a:rPr lang="en-US" dirty="0" smtClean="0"/>
              <a:t>Function</a:t>
            </a:r>
          </a:p>
          <a:p>
            <a:pPr lvl="1"/>
            <a:r>
              <a:rPr lang="en-US" sz="3200" dirty="0" smtClean="0"/>
              <a:t>Manufactured by the body with exposure to sunlight.</a:t>
            </a:r>
          </a:p>
          <a:p>
            <a:pPr lvl="1"/>
            <a:r>
              <a:rPr lang="en-US" sz="3200" dirty="0" smtClean="0"/>
              <a:t>Works with the body to build and maintain healthy bones and teeth.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Vitamin 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Prevents</a:t>
            </a:r>
          </a:p>
          <a:p>
            <a:pPr lvl="1"/>
            <a:r>
              <a:rPr lang="en-US" sz="3200" dirty="0" smtClean="0"/>
              <a:t>Rickets (softening of the bones)</a:t>
            </a:r>
          </a:p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Added to milk products</a:t>
            </a:r>
          </a:p>
          <a:p>
            <a:r>
              <a:rPr lang="en-US" dirty="0" smtClean="0"/>
              <a:t>Amount can </a:t>
            </a:r>
            <a:r>
              <a:rPr lang="en-US" dirty="0"/>
              <a:t>be identified by reading </a:t>
            </a:r>
            <a:r>
              <a:rPr lang="en-US" dirty="0" smtClean="0"/>
              <a:t>the food </a:t>
            </a:r>
            <a:r>
              <a:rPr lang="en-US" dirty="0"/>
              <a:t>labels.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Vitamin 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sz="3200" dirty="0" smtClean="0"/>
              <a:t>Protects membranes of white and red blood cells.</a:t>
            </a:r>
          </a:p>
          <a:p>
            <a:r>
              <a:rPr lang="en-US" dirty="0" smtClean="0"/>
              <a:t>Prevents</a:t>
            </a:r>
          </a:p>
          <a:p>
            <a:pPr lvl="1"/>
            <a:r>
              <a:rPr lang="en-US" sz="3200" dirty="0" smtClean="0"/>
              <a:t>Neurological problems</a:t>
            </a:r>
          </a:p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Oils (corn, olive, sunflower)</a:t>
            </a:r>
          </a:p>
          <a:p>
            <a:pPr lvl="1"/>
            <a:r>
              <a:rPr lang="en-US" sz="3200" dirty="0" smtClean="0"/>
              <a:t>Nuts (almonds, hazelnuts and peanuts)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676</Words>
  <Application>Microsoft Office PowerPoint</Application>
  <PresentationFormat>On-screen Show (4:3)</PresentationFormat>
  <Paragraphs>140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VITAMINS   AND MINERALS</vt:lpstr>
      <vt:lpstr>vitamins</vt:lpstr>
      <vt:lpstr>Function of Vitamins</vt:lpstr>
      <vt:lpstr>Types of Vitamins</vt:lpstr>
      <vt:lpstr>Types of Vitamins</vt:lpstr>
      <vt:lpstr>Vitamin A</vt:lpstr>
      <vt:lpstr>Vitamin D</vt:lpstr>
      <vt:lpstr>Vitamin D</vt:lpstr>
      <vt:lpstr>Vitamin E</vt:lpstr>
      <vt:lpstr>Vitamin K</vt:lpstr>
      <vt:lpstr>Vitamin C</vt:lpstr>
      <vt:lpstr>Folate</vt:lpstr>
      <vt:lpstr>Folate</vt:lpstr>
      <vt:lpstr>Folate</vt:lpstr>
      <vt:lpstr>Folate</vt:lpstr>
      <vt:lpstr>minerals</vt:lpstr>
      <vt:lpstr>Function of Minerals</vt:lpstr>
      <vt:lpstr>Food Sources of Minerals</vt:lpstr>
      <vt:lpstr>Types of Minerals</vt:lpstr>
      <vt:lpstr>Macro Minerals</vt:lpstr>
      <vt:lpstr>Calcium</vt:lpstr>
      <vt:lpstr>Trace or Micro Minerals</vt:lpstr>
      <vt:lpstr>Iron</vt:lpstr>
      <vt:lpstr>Electrolytes</vt:lpstr>
      <vt:lpstr>Electrolytes</vt:lpstr>
      <vt:lpstr>Potassium</vt:lpstr>
      <vt:lpstr>Sodium</vt:lpstr>
      <vt:lpstr>Sodium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 AND MINERALS</dc:title>
  <dc:creator>V_Masters</dc:creator>
  <cp:lastModifiedBy>Vikki</cp:lastModifiedBy>
  <cp:revision>31</cp:revision>
  <dcterms:created xsi:type="dcterms:W3CDTF">2013-08-10T13:10:03Z</dcterms:created>
  <dcterms:modified xsi:type="dcterms:W3CDTF">2015-11-24T16:51:43Z</dcterms:modified>
</cp:coreProperties>
</file>