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CC0000"/>
    <a:srgbClr val="3333FF"/>
    <a:srgbClr val="0033CC"/>
    <a:srgbClr val="663300"/>
    <a:srgbClr val="33CC33"/>
    <a:srgbClr val="00808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18600B-331F-4E30-8940-7199F5709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87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533400"/>
            <a:ext cx="6629400" cy="3067050"/>
          </a:xfrm>
        </p:spPr>
        <p:txBody>
          <a:bodyPr/>
          <a:lstStyle>
            <a:lvl1pPr algn="l"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10000"/>
            <a:ext cx="6629400" cy="17526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rgbClr val="6633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447800" y="6381750"/>
            <a:ext cx="1219200" cy="476250"/>
          </a:xfrm>
        </p:spPr>
        <p:txBody>
          <a:bodyPr/>
          <a:lstStyle>
            <a:lvl1pPr algn="l">
              <a:defRPr/>
            </a:lvl1pPr>
          </a:lstStyle>
          <a:p>
            <a:fld id="{98ACCF07-6863-4B04-9611-BD65A9A28472}" type="datetime1">
              <a:rPr lang="en-US"/>
              <a:pPr/>
              <a:t>9/5/2015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19400" y="6381750"/>
            <a:ext cx="3962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B9934A-CD70-485D-BA9D-744DA362F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DC673F-F85C-40CE-BC63-0A3112F07F09}" type="datetime1">
              <a:rPr lang="en-US"/>
              <a:pPr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DD77E-4DA3-49BA-A39E-427DC0CE80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7335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50482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CDBE7-F247-4593-8925-3AB63FD6183E}" type="datetime1">
              <a:rPr lang="en-US"/>
              <a:pPr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F35C3-DD5A-412C-893B-C9A7F34F02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894723-FAB8-4F73-8222-6A52BA4178D9}" type="datetime1">
              <a:rPr lang="en-US"/>
              <a:pPr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41090-0782-42A8-8D0E-901528C6A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1408F8-8286-4DD3-9166-45093D120065}" type="datetime1">
              <a:rPr lang="en-US"/>
              <a:pPr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1FAE0-3215-4625-A101-EBF2C80BF8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3390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600200"/>
            <a:ext cx="3390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393EA-F3EA-4CA6-B089-C3D23D5C0C42}" type="datetime1">
              <a:rPr lang="en-US"/>
              <a:pPr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802F0-D593-4D04-A6EB-143D1FB0B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6036C-B003-4A1C-AFCF-38D32F40F050}" type="datetime1">
              <a:rPr lang="en-US"/>
              <a:pPr/>
              <a:t>9/5/2015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53416-3513-4BFB-9DF2-E2E3A06D19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C5CBC7-13C0-483F-AB14-D28E95E0545A}" type="datetime1">
              <a:rPr lang="en-US"/>
              <a:pPr/>
              <a:t>9/5/2015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26D5-7D3E-462F-8E14-01FF435321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59B35-1397-48C8-8640-25FD8A4D0E45}" type="datetime1">
              <a:rPr lang="en-US"/>
              <a:pPr/>
              <a:t>9/5/2015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CC66C-DBE4-4AA4-B1C8-DED598B7C4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4401E4-759A-4822-9142-E8DEE4D43206}" type="datetime1">
              <a:rPr lang="en-US"/>
              <a:pPr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E7D1F-0B8B-4252-8ABF-930E045F95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94F0EF-A89F-446D-A5EF-2F4C25C6FEE6}" type="datetime1">
              <a:rPr lang="en-US"/>
              <a:pPr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B2213-0114-4BE0-A2F1-A6D27FE527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74638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600200"/>
            <a:ext cx="6934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2F24C6DA-307D-4DE5-9FEC-020FDE66FEEB}" type="datetime1">
              <a:rPr lang="en-US"/>
              <a:pPr/>
              <a:t>9/5/2015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381750"/>
            <a:ext cx="533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381750"/>
            <a:ext cx="1219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663300"/>
                </a:solidFill>
              </a:defRPr>
            </a:lvl1pPr>
          </a:lstStyle>
          <a:p>
            <a:fld id="{A0124205-C261-4E92-AC32-27006321AC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itchFamily="34" charset="0"/>
              </a:rPr>
              <a:t>Values and </a:t>
            </a:r>
            <a:br>
              <a:rPr lang="en-US" b="1" dirty="0" smtClean="0">
                <a:latin typeface="Century Gothic" pitchFamily="34" charset="0"/>
              </a:rPr>
            </a:br>
            <a:r>
              <a:rPr lang="en-US" b="1" dirty="0" smtClean="0">
                <a:latin typeface="Century Gothic" pitchFamily="34" charset="0"/>
              </a:rPr>
              <a:t>Goals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What is important to you?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= Specific</a:t>
            </a:r>
          </a:p>
          <a:p>
            <a:pPr lvl="1"/>
            <a:r>
              <a:rPr lang="en-US" dirty="0" smtClean="0"/>
              <a:t>What exactly will you accomplish?</a:t>
            </a:r>
          </a:p>
          <a:p>
            <a:r>
              <a:rPr lang="en-US" dirty="0" smtClean="0"/>
              <a:t>M = Measurable</a:t>
            </a:r>
          </a:p>
          <a:p>
            <a:pPr lvl="1"/>
            <a:r>
              <a:rPr lang="en-US" dirty="0" smtClean="0"/>
              <a:t>How will you know you’ve accomplished it?</a:t>
            </a:r>
          </a:p>
          <a:p>
            <a:r>
              <a:rPr lang="en-US" dirty="0" smtClean="0"/>
              <a:t>A = Achievable </a:t>
            </a:r>
          </a:p>
          <a:p>
            <a:pPr lvl="1"/>
            <a:r>
              <a:rPr lang="en-US" dirty="0" smtClean="0"/>
              <a:t>Do you have or know of the resources you need to accomplish your goal?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0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Relevant</a:t>
            </a:r>
          </a:p>
          <a:p>
            <a:pPr lvl="1"/>
            <a:r>
              <a:rPr lang="en-US" dirty="0" smtClean="0"/>
              <a:t>Why is the goal important to you?</a:t>
            </a:r>
          </a:p>
          <a:p>
            <a:r>
              <a:rPr lang="en-US" dirty="0" smtClean="0"/>
              <a:t>T = Time-Bound</a:t>
            </a:r>
          </a:p>
          <a:p>
            <a:pPr lvl="1"/>
            <a:r>
              <a:rPr lang="en-US" dirty="0" smtClean="0"/>
              <a:t>When do you need to finish your goal?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1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can be tangible or intangible and are anything that is important to you.</a:t>
            </a:r>
          </a:p>
          <a:p>
            <a:r>
              <a:rPr lang="en-US" dirty="0" smtClean="0"/>
              <a:t>When setting goals remember “SMART” – specific, measurable, attainable, relevant, and time-bound.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Define Values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Anything in life that is important to us.</a:t>
            </a:r>
          </a:p>
          <a:p>
            <a:r>
              <a:rPr lang="en-US" dirty="0" smtClean="0">
                <a:latin typeface="Century Gothic" pitchFamily="34" charset="0"/>
              </a:rPr>
              <a:t>Determines how we live</a:t>
            </a:r>
          </a:p>
          <a:p>
            <a:r>
              <a:rPr lang="en-US" dirty="0" smtClean="0">
                <a:latin typeface="Century Gothic" pitchFamily="34" charset="0"/>
              </a:rPr>
              <a:t>Determines how we tell the difference between right and wrong.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voiture.de.reve.free.fr/BMW/BMW%20M3%20-%202002%20-%2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133600"/>
            <a:ext cx="3429000" cy="257175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Tangible Values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The material things in our life.</a:t>
            </a:r>
          </a:p>
          <a:p>
            <a:r>
              <a:rPr lang="en-US" dirty="0" smtClean="0">
                <a:latin typeface="Century Gothic" pitchFamily="34" charset="0"/>
              </a:rPr>
              <a:t>Things that cost money to obtain.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6146" name="Picture 2" descr="http://www.danasfinejewelryinc.com/wp-content/uploads/Jewelry-pic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200400"/>
            <a:ext cx="3019425" cy="3333750"/>
          </a:xfrm>
          <a:prstGeom prst="rect">
            <a:avLst/>
          </a:prstGeom>
          <a:noFill/>
        </p:spPr>
      </p:pic>
      <p:pic>
        <p:nvPicPr>
          <p:cNvPr id="6150" name="Picture 6" descr="http://us.123rf.com/400wm/400/400/elenathewise/elenathewise0806/elenathewise080600041/3143637-teenage-girl-shopping-for-clothes-and-accessori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399" y="4800600"/>
            <a:ext cx="2750207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Intangible Values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The non-material things in our life.</a:t>
            </a:r>
          </a:p>
          <a:p>
            <a:r>
              <a:rPr lang="en-US" dirty="0" smtClean="0">
                <a:latin typeface="Century Gothic" pitchFamily="34" charset="0"/>
              </a:rPr>
              <a:t>Things that do </a:t>
            </a:r>
            <a:r>
              <a:rPr lang="en-US" u="sng" dirty="0" smtClean="0">
                <a:latin typeface="Century Gothic" pitchFamily="34" charset="0"/>
              </a:rPr>
              <a:t>not</a:t>
            </a:r>
            <a:r>
              <a:rPr lang="en-US" dirty="0" smtClean="0">
                <a:latin typeface="Century Gothic" pitchFamily="34" charset="0"/>
              </a:rPr>
              <a:t> cost any money.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17410" name="Picture 2" descr="http://1.bp.blogspot.com/-5Q9kuZvHOIo/Ts1iTACD-oI/AAAAAAAAYNQ/wneHsr7ieMo/s1600/honesty-1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5050" y="4229100"/>
            <a:ext cx="4248150" cy="2705100"/>
          </a:xfrm>
          <a:prstGeom prst="rect">
            <a:avLst/>
          </a:prstGeom>
          <a:noFill/>
        </p:spPr>
      </p:pic>
      <p:pic>
        <p:nvPicPr>
          <p:cNvPr id="17412" name="Picture 4" descr="http://1.bp.blogspot.com/--fU6h7kLaZc/TwExk2GxdeI/AAAAAAAABAA/-7w1aCXitRY/s1600/heart+lo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429000"/>
            <a:ext cx="2305050" cy="1981200"/>
          </a:xfrm>
          <a:prstGeom prst="rect">
            <a:avLst/>
          </a:prstGeom>
          <a:noFill/>
        </p:spPr>
      </p:pic>
      <p:pic>
        <p:nvPicPr>
          <p:cNvPr id="17414" name="Picture 6" descr="http://www.seeit-beit.com/images/kindness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733800"/>
            <a:ext cx="2047875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Acting Within our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clear conscience</a:t>
            </a:r>
          </a:p>
          <a:p>
            <a:r>
              <a:rPr lang="en-US" dirty="0" smtClean="0"/>
              <a:t>Be self-reliant</a:t>
            </a:r>
          </a:p>
          <a:p>
            <a:r>
              <a:rPr lang="en-US" dirty="0" smtClean="0"/>
              <a:t>Peace of mind</a:t>
            </a:r>
          </a:p>
          <a:p>
            <a:r>
              <a:rPr lang="en-US" dirty="0" smtClean="0"/>
              <a:t>Gain trust</a:t>
            </a:r>
          </a:p>
          <a:p>
            <a:r>
              <a:rPr lang="en-US" dirty="0" smtClean="0"/>
              <a:t>Build self-esteem</a:t>
            </a:r>
          </a:p>
          <a:p>
            <a:r>
              <a:rPr lang="en-US" dirty="0" smtClean="0"/>
              <a:t>Happiness</a:t>
            </a:r>
          </a:p>
          <a:p>
            <a:r>
              <a:rPr lang="en-US" dirty="0" smtClean="0"/>
              <a:t>Contentment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3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162800" cy="1143000"/>
          </a:xfrm>
        </p:spPr>
        <p:txBody>
          <a:bodyPr/>
          <a:lstStyle/>
          <a:p>
            <a:r>
              <a:rPr lang="en-US" dirty="0" smtClean="0"/>
              <a:t>Acting </a:t>
            </a:r>
            <a:r>
              <a:rPr lang="en-US" dirty="0"/>
              <a:t>A</a:t>
            </a:r>
            <a:r>
              <a:rPr lang="en-US" dirty="0" smtClean="0"/>
              <a:t>gainst our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 guilty</a:t>
            </a:r>
          </a:p>
          <a:p>
            <a:r>
              <a:rPr lang="en-US" dirty="0" smtClean="0"/>
              <a:t>Being ashamed</a:t>
            </a:r>
          </a:p>
          <a:p>
            <a:r>
              <a:rPr lang="en-US" dirty="0" smtClean="0"/>
              <a:t>Legal problems</a:t>
            </a:r>
          </a:p>
          <a:p>
            <a:r>
              <a:rPr lang="en-US" dirty="0" smtClean="0"/>
              <a:t>Lose trust</a:t>
            </a:r>
          </a:p>
          <a:p>
            <a:r>
              <a:rPr lang="en-US" dirty="0" smtClean="0"/>
              <a:t>Lose self-esteem</a:t>
            </a:r>
          </a:p>
          <a:p>
            <a:r>
              <a:rPr lang="en-US" dirty="0" smtClean="0"/>
              <a:t>Unhappiness</a:t>
            </a:r>
          </a:p>
          <a:p>
            <a:r>
              <a:rPr lang="en-US" dirty="0" smtClean="0"/>
              <a:t>Lowering values to justify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2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Define Goals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Plans you make to help you reach something in the future.</a:t>
            </a:r>
          </a:p>
          <a:p>
            <a:endParaRPr lang="en-US" dirty="0"/>
          </a:p>
        </p:txBody>
      </p:sp>
      <p:pic>
        <p:nvPicPr>
          <p:cNvPr id="18434" name="Picture 2" descr="http://www.eduguide.org/education/article_images/istock_grandriver-2-teen-girl-reading-a-book-and-looking-up-to-the-sky-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895600"/>
            <a:ext cx="3609975" cy="3609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Short-Term Goals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4648200" cy="4525963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Goals that can be accomplished in less than a year.</a:t>
            </a:r>
          </a:p>
          <a:p>
            <a:r>
              <a:rPr lang="en-US" dirty="0" smtClean="0">
                <a:latin typeface="Century Gothic" pitchFamily="34" charset="0"/>
              </a:rPr>
              <a:t>Usually accomplished quickly – 1 to 3 days</a:t>
            </a:r>
          </a:p>
          <a:p>
            <a:r>
              <a:rPr lang="en-US" dirty="0" smtClean="0">
                <a:latin typeface="Century Gothic" pitchFamily="34" charset="0"/>
              </a:rPr>
              <a:t>Helps to achieve long-term goals.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19458" name="Picture 2" descr="http://math.phillipmartin.info/school_a_plu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5026" y="1752600"/>
            <a:ext cx="2692072" cy="3829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Long-Term Goals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Goals that take longer than a year to achieve.</a:t>
            </a:r>
          </a:p>
          <a:p>
            <a:r>
              <a:rPr lang="en-US" dirty="0" smtClean="0">
                <a:latin typeface="Century Gothic" pitchFamily="34" charset="0"/>
              </a:rPr>
              <a:t>Accomplished within months to years.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20482" name="Picture 2" descr="http://www.braintrack.com/images/college-and-work-news/student-coaching-can-improve-retention-and-graduation-rates-11031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429000"/>
            <a:ext cx="4537897" cy="3090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etalScrollwork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MetalScrollwork</Template>
  <TotalTime>55</TotalTime>
  <Words>265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MetalScrollwork</vt:lpstr>
      <vt:lpstr>Values and  Goals</vt:lpstr>
      <vt:lpstr>Define Values</vt:lpstr>
      <vt:lpstr>Tangible Values</vt:lpstr>
      <vt:lpstr>Intangible Values</vt:lpstr>
      <vt:lpstr>Acting Within our Values</vt:lpstr>
      <vt:lpstr>Acting Against our Values</vt:lpstr>
      <vt:lpstr>Define Goals</vt:lpstr>
      <vt:lpstr>Short-Term Goals</vt:lpstr>
      <vt:lpstr>Long-Term Goals</vt:lpstr>
      <vt:lpstr>SMART Goals</vt:lpstr>
      <vt:lpstr>SMART Goals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 and  Goals</dc:title>
  <dc:creator>V_Masters</dc:creator>
  <cp:lastModifiedBy>Vikki</cp:lastModifiedBy>
  <cp:revision>11</cp:revision>
  <dcterms:created xsi:type="dcterms:W3CDTF">2012-02-02T02:51:22Z</dcterms:created>
  <dcterms:modified xsi:type="dcterms:W3CDTF">2015-09-05T19:27:43Z</dcterms:modified>
</cp:coreProperties>
</file>