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67" r:id="rId14"/>
    <p:sldId id="268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14A6C8-11DB-4C17-9D18-1C6B4C490B2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5A8B26-ADED-4626-AC52-35C26098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41DB51-1C84-42EE-850C-E02550FE0AF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43C95E-9B64-4BA8-B5D5-EB1D9BFDDF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Proposed New Food Label Information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94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048"/>
            <a:ext cx="7467600" cy="56297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Vitamins and </a:t>
            </a:r>
            <a:br>
              <a:rPr lang="en-US" sz="3200" b="1" dirty="0" smtClean="0"/>
            </a:br>
            <a:r>
              <a:rPr lang="en-US" sz="3200" b="1" dirty="0" smtClean="0"/>
              <a:t>minerals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873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Four vitamins and minerals </a:t>
            </a:r>
            <a:r>
              <a:rPr lang="en-US" sz="2800" dirty="0" smtClean="0"/>
              <a:t>listed</a:t>
            </a:r>
          </a:p>
          <a:p>
            <a:r>
              <a:rPr lang="en-US" sz="2800" dirty="0" smtClean="0"/>
              <a:t>Most difficul</a:t>
            </a:r>
            <a:r>
              <a:rPr lang="en-US" sz="2800" dirty="0" smtClean="0"/>
              <a:t>t in getting enough of these in our diet.</a:t>
            </a:r>
            <a:endParaRPr lang="en-US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64" y="765049"/>
            <a:ext cx="3449600" cy="570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64164" y="5029200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-food-label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1"/>
            <a:ext cx="6248399" cy="62483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Compare the two labels: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37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Career Tie-in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would be a career that would involve the subject we are discussing today?</a:t>
            </a:r>
          </a:p>
          <a:p>
            <a:r>
              <a:rPr lang="en-US" sz="2800" dirty="0" smtClean="0"/>
              <a:t>Clinical Dietitian</a:t>
            </a:r>
          </a:p>
          <a:p>
            <a:pPr lvl="1"/>
            <a:r>
              <a:rPr lang="en-US" sz="2800" dirty="0" smtClean="0"/>
              <a:t>Teaching clients how to recognize healthy and unhealthy foods.</a:t>
            </a:r>
          </a:p>
          <a:p>
            <a:pPr lvl="1"/>
            <a:r>
              <a:rPr lang="en-US" sz="2800" dirty="0"/>
              <a:t>W</a:t>
            </a:r>
            <a:r>
              <a:rPr lang="en-US" sz="2800" dirty="0" smtClean="0"/>
              <a:t>ork </a:t>
            </a:r>
            <a:r>
              <a:rPr lang="en-US" sz="2800" dirty="0"/>
              <a:t>in hospitals, nursing care facilities and other health care </a:t>
            </a:r>
            <a:r>
              <a:rPr lang="en-US" sz="2800" dirty="0" smtClean="0"/>
              <a:t>facilities.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28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Point Cards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An easy way to see if a food is healthier for you is to add up points</a:t>
            </a:r>
          </a:p>
          <a:p>
            <a:endParaRPr lang="en-US" sz="2800" dirty="0"/>
          </a:p>
          <a:p>
            <a:r>
              <a:rPr lang="en-US" sz="2800" dirty="0" smtClean="0"/>
              <a:t>One point is assigned if a food has:</a:t>
            </a:r>
          </a:p>
          <a:p>
            <a:pPr lvl="1"/>
            <a:r>
              <a:rPr lang="en-US" sz="2800" dirty="0" smtClean="0"/>
              <a:t>200 or fewer calories</a:t>
            </a:r>
          </a:p>
          <a:p>
            <a:pPr lvl="1"/>
            <a:r>
              <a:rPr lang="en-US" sz="2800" dirty="0" smtClean="0"/>
              <a:t>10% or less total </a:t>
            </a:r>
            <a:r>
              <a:rPr lang="en-US" sz="2800" dirty="0"/>
              <a:t>f</a:t>
            </a:r>
            <a:r>
              <a:rPr lang="en-US" sz="2800" dirty="0" smtClean="0"/>
              <a:t>at</a:t>
            </a:r>
          </a:p>
          <a:p>
            <a:pPr lvl="1"/>
            <a:r>
              <a:rPr lang="en-US" sz="2800" dirty="0" smtClean="0"/>
              <a:t>10% or more dietary </a:t>
            </a:r>
            <a:r>
              <a:rPr lang="en-US" sz="2800" dirty="0"/>
              <a:t>f</a:t>
            </a:r>
            <a:r>
              <a:rPr lang="en-US" sz="2800" dirty="0" smtClean="0"/>
              <a:t>iber</a:t>
            </a:r>
          </a:p>
          <a:p>
            <a:pPr lvl="1"/>
            <a:r>
              <a:rPr lang="en-US" sz="2800" dirty="0" smtClean="0"/>
              <a:t>10% (5 grams) or more protein</a:t>
            </a:r>
          </a:p>
          <a:p>
            <a:pPr lvl="1"/>
            <a:r>
              <a:rPr lang="en-US" sz="2800" dirty="0" smtClean="0"/>
              <a:t>10% or more of any vitamins or minerals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270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For Example: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Whole Wheat Bread (per slice):</a:t>
            </a:r>
          </a:p>
          <a:p>
            <a:pPr lvl="1"/>
            <a:r>
              <a:rPr lang="en-US" sz="2800" dirty="0" smtClean="0"/>
              <a:t>Grain group</a:t>
            </a:r>
          </a:p>
          <a:p>
            <a:pPr lvl="1"/>
            <a:r>
              <a:rPr lang="en-US" sz="2800" dirty="0" smtClean="0"/>
              <a:t>100 Calories</a:t>
            </a:r>
          </a:p>
          <a:p>
            <a:pPr lvl="1"/>
            <a:r>
              <a:rPr lang="en-US" sz="2800" dirty="0" smtClean="0"/>
              <a:t>3% fat</a:t>
            </a:r>
          </a:p>
          <a:p>
            <a:pPr lvl="1"/>
            <a:r>
              <a:rPr lang="en-US" sz="2800" dirty="0" smtClean="0"/>
              <a:t>11% dietary fiber</a:t>
            </a:r>
          </a:p>
          <a:p>
            <a:pPr lvl="1"/>
            <a:r>
              <a:rPr lang="en-US" sz="2800" dirty="0" smtClean="0"/>
              <a:t>5g protein</a:t>
            </a:r>
          </a:p>
          <a:p>
            <a:pPr lvl="1"/>
            <a:r>
              <a:rPr lang="en-US" sz="2800" dirty="0" smtClean="0"/>
              <a:t>0% Vitamin A</a:t>
            </a:r>
          </a:p>
          <a:p>
            <a:pPr lvl="1"/>
            <a:r>
              <a:rPr lang="en-US" sz="2800" dirty="0" smtClean="0"/>
              <a:t>0% Vitamin C</a:t>
            </a:r>
          </a:p>
          <a:p>
            <a:pPr lvl="1"/>
            <a:r>
              <a:rPr lang="en-US" sz="2800" dirty="0" smtClean="0"/>
              <a:t>6% Calcium</a:t>
            </a:r>
          </a:p>
          <a:p>
            <a:pPr lvl="1"/>
            <a:r>
              <a:rPr lang="en-US" sz="2800" dirty="0" smtClean="0"/>
              <a:t>6% Iron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058596" y="2522135"/>
            <a:ext cx="2370404" cy="49081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58596" y="3012950"/>
            <a:ext cx="1303603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50636" y="3424112"/>
            <a:ext cx="3140364" cy="50338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0636" y="3926980"/>
            <a:ext cx="1905000" cy="52885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Counting points activity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You are now going to practice counting points on various food placed around the room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Read the label and record all of the information.</a:t>
            </a:r>
          </a:p>
          <a:p>
            <a:r>
              <a:rPr lang="en-US" sz="2800" dirty="0" smtClean="0"/>
              <a:t>At your desk, figure out the points for each food, using the points card.</a:t>
            </a:r>
          </a:p>
          <a:p>
            <a:r>
              <a:rPr lang="en-US" sz="2800" dirty="0" smtClean="0"/>
              <a:t>Turn in your work when you are done.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63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29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is it important for foods to have labels?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Parts of the proposed new label: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6075" y="2296118"/>
            <a:ext cx="3429000" cy="45618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Serving size and number of servings per container.</a:t>
            </a:r>
          </a:p>
          <a:p>
            <a:r>
              <a:rPr lang="en-US" sz="2800" dirty="0" smtClean="0"/>
              <a:t>If you ate both of these servings, you would have to double the calories, fat, etc.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35218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73284" y="1686518"/>
            <a:ext cx="1365316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Calories: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18537"/>
            <a:ext cx="3733800" cy="373075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amount of energy we get from a food</a:t>
            </a:r>
          </a:p>
          <a:p>
            <a:r>
              <a:rPr lang="en-US" sz="2800" dirty="0" smtClean="0"/>
              <a:t>Teenagers need about 2000 calories per day</a:t>
            </a:r>
          </a:p>
          <a:p>
            <a:r>
              <a:rPr lang="en-US" sz="2800" dirty="0" smtClean="0"/>
              <a:t>If we get too many calories and not enough exercise, it will be stored as fat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3174000" cy="53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429000" y="22860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7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Total Fat: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124200"/>
            <a:ext cx="3733800" cy="3349752"/>
          </a:xfrm>
        </p:spPr>
        <p:txBody>
          <a:bodyPr>
            <a:normAutofit/>
          </a:bodyPr>
          <a:lstStyle/>
          <a:p>
            <a:r>
              <a:rPr lang="en-US" dirty="0" smtClean="0"/>
              <a:t>Based on a 2000 calorie diet, you would need about 65 g of total fat per </a:t>
            </a:r>
            <a:r>
              <a:rPr lang="en-US" dirty="0" smtClean="0"/>
              <a:t>day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33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00400" y="2581564"/>
            <a:ext cx="13716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Sodium: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873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Also known as salt</a:t>
            </a:r>
          </a:p>
          <a:p>
            <a:r>
              <a:rPr lang="en-US" sz="2800" dirty="0" smtClean="0"/>
              <a:t>Goal is to keep daily intake below 2400 mg</a:t>
            </a:r>
          </a:p>
          <a:p>
            <a:endParaRPr lang="en-US" sz="2800" dirty="0" smtClean="0"/>
          </a:p>
          <a:p>
            <a:r>
              <a:rPr lang="en-US" sz="2800" dirty="0" smtClean="0"/>
              <a:t>Most commonly found is processed foods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3429000" cy="58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00400" y="3581400"/>
            <a:ext cx="111298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Carbohydrates: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371601"/>
            <a:ext cx="3975897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Total </a:t>
            </a:r>
            <a:r>
              <a:rPr lang="en-US" dirty="0" smtClean="0"/>
              <a:t>Carbs (C</a:t>
            </a:r>
            <a:r>
              <a:rPr lang="en-US" dirty="0" smtClean="0"/>
              <a:t>omplex Carbohydrates) </a:t>
            </a:r>
            <a:r>
              <a:rPr lang="en-US" dirty="0" smtClean="0"/>
              <a:t>contain fiber and create a longer lasting energy</a:t>
            </a:r>
          </a:p>
          <a:p>
            <a:r>
              <a:rPr lang="en-US" dirty="0" smtClean="0"/>
              <a:t>Fiber prevents constipation and different types of </a:t>
            </a:r>
            <a:r>
              <a:rPr lang="en-US" dirty="0" smtClean="0"/>
              <a:t>cancers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32004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774300">
            <a:off x="3177133" y="3351074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0774792">
            <a:off x="3169457" y="3841892"/>
            <a:ext cx="1371600" cy="442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Sugars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4873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Provides and immediate source of </a:t>
            </a:r>
            <a:r>
              <a:rPr lang="en-US" sz="2800" dirty="0" smtClean="0"/>
              <a:t>energy</a:t>
            </a:r>
          </a:p>
          <a:p>
            <a:r>
              <a:rPr lang="en-US" sz="2800" dirty="0" smtClean="0"/>
              <a:t>Used </a:t>
            </a:r>
            <a:r>
              <a:rPr lang="en-US" sz="2800" dirty="0" smtClean="0"/>
              <a:t>very quickly (sugar rush) followed by an energy crash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349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124200" y="4172527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Protein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873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Protein is used to build, maintain and repair muscles, especially our heart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270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352800" y="41148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219</TotalTime>
  <Words>407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Century Schoolbook</vt:lpstr>
      <vt:lpstr>Wingdings</vt:lpstr>
      <vt:lpstr>Wingdings 2</vt:lpstr>
      <vt:lpstr>Oriel</vt:lpstr>
      <vt:lpstr>The Proposed New Food Label Information</vt:lpstr>
      <vt:lpstr>Why is it important for foods to have labels?</vt:lpstr>
      <vt:lpstr>Parts of the proposed new label:</vt:lpstr>
      <vt:lpstr>Calories:</vt:lpstr>
      <vt:lpstr>Total Fat:</vt:lpstr>
      <vt:lpstr>Sodium:</vt:lpstr>
      <vt:lpstr>Carbohydrates:</vt:lpstr>
      <vt:lpstr>Sugars</vt:lpstr>
      <vt:lpstr>Protein</vt:lpstr>
      <vt:lpstr>Vitamins and  minerals</vt:lpstr>
      <vt:lpstr>Compare the two labels:</vt:lpstr>
      <vt:lpstr>Career Tie-in</vt:lpstr>
      <vt:lpstr>Point Cards</vt:lpstr>
      <vt:lpstr>For Example:</vt:lpstr>
      <vt:lpstr>Counting points activity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Label Information</dc:title>
  <dc:creator>Tami</dc:creator>
  <cp:lastModifiedBy>Vikki</cp:lastModifiedBy>
  <cp:revision>26</cp:revision>
  <cp:lastPrinted>2015-09-09T01:34:53Z</cp:lastPrinted>
  <dcterms:created xsi:type="dcterms:W3CDTF">2014-10-29T01:50:33Z</dcterms:created>
  <dcterms:modified xsi:type="dcterms:W3CDTF">2015-09-14T21:50:56Z</dcterms:modified>
</cp:coreProperties>
</file>