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handoutMasterIdLst>
    <p:handoutMasterId r:id="rId40"/>
  </p:handoutMasterIdLst>
  <p:sldIdLst>
    <p:sldId id="256" r:id="rId4"/>
    <p:sldId id="282" r:id="rId5"/>
    <p:sldId id="259" r:id="rId6"/>
    <p:sldId id="283" r:id="rId7"/>
    <p:sldId id="260" r:id="rId8"/>
    <p:sldId id="284" r:id="rId9"/>
    <p:sldId id="261" r:id="rId10"/>
    <p:sldId id="262" r:id="rId11"/>
    <p:sldId id="285" r:id="rId12"/>
    <p:sldId id="286" r:id="rId13"/>
    <p:sldId id="263" r:id="rId14"/>
    <p:sldId id="264" r:id="rId15"/>
    <p:sldId id="265" r:id="rId16"/>
    <p:sldId id="266" r:id="rId17"/>
    <p:sldId id="287" r:id="rId18"/>
    <p:sldId id="267" r:id="rId19"/>
    <p:sldId id="288" r:id="rId20"/>
    <p:sldId id="289" r:id="rId21"/>
    <p:sldId id="290" r:id="rId22"/>
    <p:sldId id="268" r:id="rId23"/>
    <p:sldId id="291" r:id="rId24"/>
    <p:sldId id="293" r:id="rId25"/>
    <p:sldId id="294" r:id="rId26"/>
    <p:sldId id="269" r:id="rId27"/>
    <p:sldId id="295" r:id="rId28"/>
    <p:sldId id="296" r:id="rId29"/>
    <p:sldId id="297" r:id="rId30"/>
    <p:sldId id="298" r:id="rId31"/>
    <p:sldId id="299" r:id="rId32"/>
    <p:sldId id="300" r:id="rId33"/>
    <p:sldId id="274" r:id="rId34"/>
    <p:sldId id="301" r:id="rId35"/>
    <p:sldId id="302" r:id="rId36"/>
    <p:sldId id="303" r:id="rId37"/>
    <p:sldId id="304" r:id="rId38"/>
    <p:sldId id="281" r:id="rId3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86828-C4EC-442D-B658-FE3D4987CC1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F636A-790D-47E9-973F-076127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47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D02-0012-B648-AE13-EA4A6500B0F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C4B-6B8C-2F4D-9F8F-2AFD9F73195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10513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05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56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22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0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16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56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4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8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50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92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6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37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88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36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61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42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5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66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38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94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6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6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30E94-9DCC-421D-8E84-81BA56407105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2B3E6-473B-4F72-B669-9A3EC73B9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1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92D050"/>
                </a:solidFill>
              </a:rPr>
              <a:t>Teens and Siblings</a:t>
            </a:r>
            <a:endParaRPr lang="en-US" sz="6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Birth Order Quiz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birth order are you?</a:t>
            </a:r>
          </a:p>
          <a:p>
            <a:r>
              <a:rPr lang="en-US" dirty="0" smtClean="0"/>
              <a:t>Decide which category best describes you as a person.</a:t>
            </a:r>
          </a:p>
        </p:txBody>
      </p:sp>
    </p:spTree>
    <p:extLst>
      <p:ext uri="{BB962C8B-B14F-4D97-AF65-F5344CB8AC3E}">
        <p14:creationId xmlns:p14="http://schemas.microsoft.com/office/powerpoint/2010/main" val="237035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Birth Order Quiz - Category A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Manipulative</a:t>
            </a:r>
          </a:p>
          <a:p>
            <a:r>
              <a:rPr lang="en-US" sz="3200" dirty="0" smtClean="0"/>
              <a:t>Charming</a:t>
            </a:r>
          </a:p>
          <a:p>
            <a:r>
              <a:rPr lang="en-US" sz="3200" dirty="0" smtClean="0"/>
              <a:t>Usually gets his/her way</a:t>
            </a:r>
          </a:p>
          <a:p>
            <a:r>
              <a:rPr lang="en-US" sz="3200" dirty="0" smtClean="0"/>
              <a:t>Blames others for things that happen witty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show-off</a:t>
            </a:r>
          </a:p>
          <a:p>
            <a:r>
              <a:rPr lang="en-US" sz="3200" dirty="0" smtClean="0"/>
              <a:t>Loves people</a:t>
            </a:r>
          </a:p>
          <a:p>
            <a:r>
              <a:rPr lang="en-US" sz="3200" dirty="0" smtClean="0"/>
              <a:t>Good salesperson</a:t>
            </a:r>
          </a:p>
          <a:p>
            <a:r>
              <a:rPr lang="en-US" sz="3200" dirty="0" smtClean="0"/>
              <a:t>Draws favorable attention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Birth Order Quiz - Category B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Perfectionist</a:t>
            </a:r>
          </a:p>
          <a:p>
            <a:r>
              <a:rPr lang="en-US" sz="3200" dirty="0" smtClean="0"/>
              <a:t>Reliable</a:t>
            </a:r>
          </a:p>
          <a:p>
            <a:r>
              <a:rPr lang="en-US" sz="3200" dirty="0" smtClean="0"/>
              <a:t>Makes lists</a:t>
            </a:r>
          </a:p>
          <a:p>
            <a:r>
              <a:rPr lang="en-US" sz="3200" dirty="0" smtClean="0"/>
              <a:t>Conscientious</a:t>
            </a:r>
          </a:p>
          <a:p>
            <a:r>
              <a:rPr lang="en-US" sz="3200" dirty="0" smtClean="0"/>
              <a:t>Well-organized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Serious</a:t>
            </a:r>
          </a:p>
          <a:p>
            <a:r>
              <a:rPr lang="en-US" sz="3200" dirty="0" smtClean="0"/>
              <a:t>Critical</a:t>
            </a:r>
          </a:p>
          <a:p>
            <a:r>
              <a:rPr lang="en-US" sz="3200" dirty="0" smtClean="0"/>
              <a:t>Does well in school</a:t>
            </a:r>
          </a:p>
          <a:p>
            <a:r>
              <a:rPr lang="en-US" sz="3200" dirty="0" smtClean="0"/>
              <a:t>Usually neat and tidy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Birth Order Quiz - Category C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Acts as a go-between in family conflicts</a:t>
            </a:r>
          </a:p>
          <a:p>
            <a:r>
              <a:rPr lang="en-US" sz="3200" dirty="0" smtClean="0"/>
              <a:t>Has the fewest pictures in the family photo album</a:t>
            </a:r>
          </a:p>
          <a:p>
            <a:r>
              <a:rPr lang="en-US" sz="3200" dirty="0" smtClean="0"/>
              <a:t>Avoids conflict</a:t>
            </a:r>
          </a:p>
          <a:p>
            <a:r>
              <a:rPr lang="en-US" sz="3200" dirty="0" smtClean="0"/>
              <a:t>Has many friends</a:t>
            </a:r>
          </a:p>
          <a:p>
            <a:endParaRPr lang="en-US" sz="32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Extremely loyal to peer group (gets mad if parents criticize friends)</a:t>
            </a:r>
          </a:p>
          <a:p>
            <a:r>
              <a:rPr lang="en-US" sz="3200" dirty="0" smtClean="0"/>
              <a:t>Seems to do things differently than the rest of the family</a:t>
            </a:r>
          </a:p>
          <a:p>
            <a:r>
              <a:rPr lang="en-US" sz="3200" dirty="0"/>
              <a:t>I</a:t>
            </a:r>
            <a:r>
              <a:rPr lang="en-US" sz="3200" dirty="0" smtClean="0"/>
              <a:t>ndependent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Birth Order Quiz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very word in these descriptions may not be exactly as you are, but you are to choose the one that fits the best.</a:t>
            </a:r>
          </a:p>
          <a:p>
            <a:r>
              <a:rPr lang="en-US" dirty="0" smtClean="0"/>
              <a:t>Category A:  Youngest</a:t>
            </a:r>
          </a:p>
          <a:p>
            <a:r>
              <a:rPr lang="en-US" dirty="0" smtClean="0"/>
              <a:t>Category B:  Oldest</a:t>
            </a:r>
          </a:p>
          <a:p>
            <a:r>
              <a:rPr lang="en-US" dirty="0" smtClean="0"/>
              <a:t>Category C:  Middle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Oldest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Quickly learn how to please their parents.</a:t>
            </a:r>
          </a:p>
          <a:p>
            <a:r>
              <a:rPr lang="en-US" dirty="0" smtClean="0"/>
              <a:t>Are very reliable</a:t>
            </a:r>
          </a:p>
          <a:p>
            <a:r>
              <a:rPr lang="en-US" dirty="0" smtClean="0"/>
              <a:t>Serve as a surrogate parent to younger siblings.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1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Oldest Child Characteristics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Guinea pigs</a:t>
            </a:r>
          </a:p>
          <a:p>
            <a:r>
              <a:rPr lang="en-US" sz="3200" dirty="0" smtClean="0"/>
              <a:t>Perfectionists</a:t>
            </a:r>
          </a:p>
          <a:p>
            <a:r>
              <a:rPr lang="en-US" sz="3200" dirty="0" smtClean="0"/>
              <a:t>Reliable</a:t>
            </a:r>
          </a:p>
          <a:p>
            <a:r>
              <a:rPr lang="en-US" sz="3200" dirty="0" smtClean="0"/>
              <a:t>Conscientious</a:t>
            </a:r>
          </a:p>
          <a:p>
            <a:r>
              <a:rPr lang="en-US" sz="3200" dirty="0" smtClean="0"/>
              <a:t>List makers</a:t>
            </a:r>
          </a:p>
          <a:p>
            <a:r>
              <a:rPr lang="en-US" sz="3200" dirty="0" smtClean="0"/>
              <a:t>Well-organized</a:t>
            </a:r>
          </a:p>
          <a:p>
            <a:r>
              <a:rPr lang="en-US" sz="3200" dirty="0" smtClean="0"/>
              <a:t>Critical</a:t>
            </a:r>
          </a:p>
          <a:p>
            <a:r>
              <a:rPr lang="en-US" sz="3200" dirty="0" smtClean="0"/>
              <a:t>Scholarly</a:t>
            </a:r>
          </a:p>
          <a:p>
            <a:r>
              <a:rPr lang="en-US" sz="3200" dirty="0" smtClean="0"/>
              <a:t>Loyal</a:t>
            </a:r>
          </a:p>
          <a:p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Serious</a:t>
            </a:r>
          </a:p>
          <a:p>
            <a:r>
              <a:rPr lang="en-US" sz="3200" dirty="0" smtClean="0"/>
              <a:t>Goal-oriented</a:t>
            </a:r>
          </a:p>
          <a:p>
            <a:r>
              <a:rPr lang="en-US" sz="3200" dirty="0" smtClean="0"/>
              <a:t>People pleasers</a:t>
            </a:r>
          </a:p>
          <a:p>
            <a:r>
              <a:rPr lang="en-US" sz="3200" dirty="0" smtClean="0"/>
              <a:t>Conservative</a:t>
            </a:r>
          </a:p>
          <a:p>
            <a:r>
              <a:rPr lang="en-US" sz="3200" dirty="0" smtClean="0"/>
              <a:t>Supporters of law and order</a:t>
            </a:r>
          </a:p>
          <a:p>
            <a:r>
              <a:rPr lang="en-US" sz="3200" dirty="0" smtClean="0"/>
              <a:t>Believers in authority and ritual</a:t>
            </a:r>
          </a:p>
          <a:p>
            <a:r>
              <a:rPr lang="en-US" sz="3200" dirty="0" smtClean="0"/>
              <a:t>Self-reliant</a:t>
            </a:r>
          </a:p>
          <a:p>
            <a:r>
              <a:rPr lang="en-US" sz="3200" dirty="0" smtClean="0"/>
              <a:t>Controlling</a:t>
            </a:r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Top Careers for Oldest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Government</a:t>
            </a:r>
          </a:p>
          <a:p>
            <a:r>
              <a:rPr lang="en-US" dirty="0" smtClean="0"/>
              <a:t>Engineering</a:t>
            </a:r>
          </a:p>
          <a:p>
            <a:r>
              <a:rPr lang="en-US" dirty="0" smtClean="0"/>
              <a:t>Information Technology</a:t>
            </a:r>
          </a:p>
          <a:p>
            <a:r>
              <a:rPr lang="en-US" dirty="0" smtClean="0"/>
              <a:t>Science</a:t>
            </a:r>
          </a:p>
          <a:p>
            <a:r>
              <a:rPr lang="en-US" dirty="0" smtClean="0"/>
              <a:t>Note:  100% of astronauts who have gone into space were either eldest children or eldest sons.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+mn-lt"/>
              </a:rPr>
              <a:t>Famous Oldest Children</a:t>
            </a:r>
            <a:endParaRPr lang="en-US" sz="4400" b="1" dirty="0">
              <a:latin typeface="+mn-lt"/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23" y="1453162"/>
            <a:ext cx="2977452" cy="1999457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t="15303" b="15303"/>
          <a:stretch>
            <a:fillRect/>
          </a:stretch>
        </p:blipFill>
        <p:spPr>
          <a:xfrm rot="10800000" flipH="1" flipV="1">
            <a:off x="0" y="4162425"/>
            <a:ext cx="2274888" cy="2281238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/>
          <a:srcRect t="6821" b="6821"/>
          <a:stretch>
            <a:fillRect/>
          </a:stretch>
        </p:blipFill>
        <p:spPr>
          <a:xfrm rot="10800000" flipV="1">
            <a:off x="6096000" y="4525734"/>
            <a:ext cx="2641600" cy="2281237"/>
          </a:xfrm>
        </p:spPr>
      </p:pic>
      <p:sp>
        <p:nvSpPr>
          <p:cNvPr id="17" name="TextBox 16"/>
          <p:cNvSpPr txBox="1"/>
          <p:nvPr/>
        </p:nvSpPr>
        <p:spPr>
          <a:xfrm>
            <a:off x="3276600" y="1248251"/>
            <a:ext cx="486388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Oprah Winfrey</a:t>
            </a:r>
          </a:p>
          <a:p>
            <a:r>
              <a:rPr lang="en-US" dirty="0" smtClean="0"/>
              <a:t> </a:t>
            </a:r>
            <a:r>
              <a:rPr lang="en-US" sz="2800" dirty="0"/>
              <a:t>O</a:t>
            </a:r>
            <a:r>
              <a:rPr lang="en-US" sz="2800" dirty="0" smtClean="0"/>
              <a:t>ne of the most influential and wealthy women in the world.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49891" y="3933438"/>
            <a:ext cx="30172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Walter Cronkite</a:t>
            </a:r>
            <a:endParaRPr lang="en-US" sz="3200" dirty="0"/>
          </a:p>
          <a:p>
            <a:r>
              <a:rPr lang="en-US" sz="2800" dirty="0"/>
              <a:t>F</a:t>
            </a:r>
            <a:r>
              <a:rPr lang="en-US" sz="2800" dirty="0" smtClean="0"/>
              <a:t>amously reported the assassination of President JFK AND the 1969 moon Landing.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867401" y="2657396"/>
            <a:ext cx="3276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Winston Churchill</a:t>
            </a:r>
            <a:r>
              <a:rPr lang="en-US" sz="3200" dirty="0" smtClean="0"/>
              <a:t> </a:t>
            </a:r>
          </a:p>
          <a:p>
            <a:r>
              <a:rPr lang="en-US" sz="2800" dirty="0" smtClean="0"/>
              <a:t>One of the greatest wartime leaders in history.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538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+mn-lt"/>
              </a:rPr>
              <a:t>Middle Child</a:t>
            </a:r>
            <a:endParaRPr lang="en-US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Difficult to categorize</a:t>
            </a:r>
          </a:p>
          <a:p>
            <a:r>
              <a:rPr lang="en-US" sz="3200" dirty="0" smtClean="0"/>
              <a:t>Avoid being boxed in</a:t>
            </a:r>
          </a:p>
          <a:p>
            <a:r>
              <a:rPr lang="en-US" sz="3200" dirty="0" smtClean="0"/>
              <a:t>Have a more go-with-the-flow attitude than their older siblings</a:t>
            </a:r>
          </a:p>
          <a:p>
            <a:r>
              <a:rPr lang="en-US" sz="3200" dirty="0" smtClean="0"/>
              <a:t>Unbiased and levelheaded</a:t>
            </a:r>
          </a:p>
          <a:p>
            <a:r>
              <a:rPr lang="en-US" sz="3200" dirty="0" smtClean="0"/>
              <a:t>Good negotiators and mediators between their siblings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05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Siblings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Brothers and sisters in a family.</a:t>
            </a:r>
          </a:p>
          <a:p>
            <a:r>
              <a:rPr lang="en-US" dirty="0" smtClean="0"/>
              <a:t>This includes step and half brothers and sisters.</a:t>
            </a:r>
          </a:p>
          <a:p>
            <a:r>
              <a:rPr lang="en-US" dirty="0"/>
              <a:t>Next to the parent-child relationship, the sibling relationship is probably the strongest.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28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Middle Child Characteristics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Independent</a:t>
            </a:r>
          </a:p>
          <a:p>
            <a:r>
              <a:rPr lang="en-US" sz="3200" dirty="0" smtClean="0"/>
              <a:t>Loyal to peer group</a:t>
            </a:r>
          </a:p>
          <a:p>
            <a:r>
              <a:rPr lang="en-US" sz="3200" dirty="0" smtClean="0"/>
              <a:t>Good friends</a:t>
            </a:r>
          </a:p>
          <a:p>
            <a:r>
              <a:rPr lang="en-US" sz="3200" dirty="0" smtClean="0"/>
              <a:t>Find companionship outside the home</a:t>
            </a:r>
          </a:p>
          <a:p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Follows the crowd</a:t>
            </a:r>
          </a:p>
          <a:p>
            <a:r>
              <a:rPr lang="en-US" sz="3200" dirty="0" smtClean="0"/>
              <a:t>Competes for attention</a:t>
            </a:r>
          </a:p>
          <a:p>
            <a:r>
              <a:rPr lang="en-US" sz="3200" dirty="0" smtClean="0"/>
              <a:t>Peacemaker</a:t>
            </a:r>
          </a:p>
          <a:p>
            <a:r>
              <a:rPr lang="en-US" sz="3200" dirty="0" smtClean="0"/>
              <a:t>Somewhat rebellious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Top Careers for Middle Child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Public service</a:t>
            </a:r>
          </a:p>
          <a:p>
            <a:r>
              <a:rPr lang="en-US" dirty="0" smtClean="0"/>
              <a:t>Education</a:t>
            </a:r>
          </a:p>
          <a:p>
            <a:r>
              <a:rPr lang="en-US" sz="3200" dirty="0" smtClean="0"/>
              <a:t>Law enforcement</a:t>
            </a:r>
          </a:p>
          <a:p>
            <a:r>
              <a:rPr lang="en-US" dirty="0" smtClean="0"/>
              <a:t>Caretaking</a:t>
            </a:r>
          </a:p>
          <a:p>
            <a:r>
              <a:rPr lang="en-US" sz="3200" dirty="0" smtClean="0"/>
              <a:t>Construction</a:t>
            </a:r>
          </a:p>
          <a:p>
            <a:r>
              <a:rPr lang="en-US" dirty="0" smtClean="0"/>
              <a:t>Note:  65% of middle children put money into their savings account each month.  They are also more likely to be asked for money from a sibling.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73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+mn-lt"/>
              </a:rPr>
              <a:t>Famous Middle Children</a:t>
            </a:r>
            <a:endParaRPr lang="en-US" sz="4400" b="1" dirty="0">
              <a:latin typeface="+mn-lt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4454" y="1393398"/>
            <a:ext cx="2819899" cy="2114924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6663" r="6663"/>
          <a:stretch>
            <a:fillRect/>
          </a:stretch>
        </p:blipFill>
        <p:spPr>
          <a:xfrm rot="10800000" flipH="1" flipV="1">
            <a:off x="0" y="4629150"/>
            <a:ext cx="2641600" cy="2281238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/>
          <a:srcRect t="6821" b="6821"/>
          <a:stretch>
            <a:fillRect/>
          </a:stretch>
        </p:blipFill>
        <p:spPr>
          <a:xfrm rot="10800000" flipV="1">
            <a:off x="6502400" y="4629150"/>
            <a:ext cx="2641600" cy="2281238"/>
          </a:xfrm>
        </p:spPr>
      </p:pic>
      <p:sp>
        <p:nvSpPr>
          <p:cNvPr id="13" name="TextBox 12"/>
          <p:cNvSpPr txBox="1"/>
          <p:nvPr/>
        </p:nvSpPr>
        <p:spPr>
          <a:xfrm>
            <a:off x="1143000" y="1690689"/>
            <a:ext cx="4314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Barbara Walters</a:t>
            </a:r>
          </a:p>
          <a:p>
            <a:r>
              <a:rPr lang="en-US" sz="2800" dirty="0" smtClean="0"/>
              <a:t>First women to co-host a nightly evening news show.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729809" y="5111988"/>
            <a:ext cx="38723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John F. Kennedy</a:t>
            </a:r>
          </a:p>
          <a:p>
            <a:r>
              <a:rPr lang="en-US" sz="2800" dirty="0" smtClean="0"/>
              <a:t>President of the United States 1961-1963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559165" y="3586880"/>
            <a:ext cx="40859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Martin Luther King Jr.</a:t>
            </a:r>
          </a:p>
          <a:p>
            <a:r>
              <a:rPr lang="en-US" sz="2800" dirty="0" smtClean="0"/>
              <a:t>Leader of the </a:t>
            </a:r>
            <a:r>
              <a:rPr lang="en-US" sz="2800" dirty="0"/>
              <a:t>c</a:t>
            </a:r>
            <a:r>
              <a:rPr lang="en-US" sz="2800" dirty="0" smtClean="0"/>
              <a:t>ivil rights movement.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06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+mn-lt"/>
              </a:rPr>
              <a:t>Youngest Child</a:t>
            </a:r>
            <a:endParaRPr lang="en-US" sz="4400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Receive the least discipline</a:t>
            </a:r>
          </a:p>
          <a:p>
            <a:r>
              <a:rPr lang="en-US" dirty="0" smtClean="0"/>
              <a:t>Fewest responsibilities</a:t>
            </a:r>
          </a:p>
          <a:p>
            <a:r>
              <a:rPr lang="en-US" sz="3200" dirty="0" smtClean="0"/>
              <a:t>Learn that being funny and adorable gains attention and approval</a:t>
            </a:r>
          </a:p>
          <a:p>
            <a:r>
              <a:rPr lang="en-US" dirty="0" smtClean="0"/>
              <a:t>“The baby” of the family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3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Youngest Child Characteristics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Manipulative</a:t>
            </a:r>
          </a:p>
          <a:p>
            <a:r>
              <a:rPr lang="en-US" sz="3200" dirty="0" smtClean="0"/>
              <a:t>Charming</a:t>
            </a:r>
          </a:p>
          <a:p>
            <a:r>
              <a:rPr lang="en-US" sz="3200" dirty="0" smtClean="0"/>
              <a:t>Blame others</a:t>
            </a:r>
          </a:p>
          <a:p>
            <a:r>
              <a:rPr lang="en-US" sz="3200" dirty="0" smtClean="0"/>
              <a:t>Shows off</a:t>
            </a:r>
          </a:p>
          <a:p>
            <a:r>
              <a:rPr lang="en-US" sz="3200" dirty="0" smtClean="0"/>
              <a:t>People persons</a:t>
            </a:r>
          </a:p>
          <a:p>
            <a:r>
              <a:rPr lang="en-US" sz="3200" dirty="0" smtClean="0"/>
              <a:t>Good salespersons</a:t>
            </a:r>
          </a:p>
          <a:p>
            <a:r>
              <a:rPr lang="en-US" sz="3200" dirty="0" smtClean="0"/>
              <a:t>Uncomplicated </a:t>
            </a:r>
          </a:p>
          <a:p>
            <a:r>
              <a:rPr lang="en-US" sz="3200" dirty="0" smtClean="0"/>
              <a:t>Self-centered</a:t>
            </a:r>
          </a:p>
          <a:p>
            <a:r>
              <a:rPr lang="en-US" sz="3200" dirty="0"/>
              <a:t>Fun-loving</a:t>
            </a:r>
          </a:p>
          <a:p>
            <a:r>
              <a:rPr lang="en-US" sz="3200" dirty="0"/>
              <a:t>Outgoing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Messy</a:t>
            </a:r>
          </a:p>
          <a:p>
            <a:r>
              <a:rPr lang="en-US" sz="3200" dirty="0" smtClean="0"/>
              <a:t>Class clowns</a:t>
            </a:r>
          </a:p>
          <a:p>
            <a:r>
              <a:rPr lang="en-US" sz="3200" dirty="0" smtClean="0"/>
              <a:t>Attention-seeking</a:t>
            </a:r>
          </a:p>
          <a:p>
            <a:r>
              <a:rPr lang="en-US" sz="3200" dirty="0" smtClean="0"/>
              <a:t>Personable</a:t>
            </a:r>
          </a:p>
          <a:p>
            <a:r>
              <a:rPr lang="en-US" sz="3200" dirty="0" smtClean="0"/>
              <a:t>Manipulators</a:t>
            </a:r>
          </a:p>
          <a:p>
            <a:r>
              <a:rPr lang="en-US" sz="3200" dirty="0" smtClean="0"/>
              <a:t>Affectionate</a:t>
            </a:r>
          </a:p>
          <a:p>
            <a:r>
              <a:rPr lang="en-US" sz="3200" dirty="0" smtClean="0"/>
              <a:t>Absentminded</a:t>
            </a:r>
          </a:p>
          <a:p>
            <a:r>
              <a:rPr lang="en-US" sz="3200" dirty="0" smtClean="0"/>
              <a:t>Carefree</a:t>
            </a:r>
          </a:p>
          <a:p>
            <a:r>
              <a:rPr lang="en-US" sz="3200" dirty="0" smtClean="0"/>
              <a:t>Not taken seriously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Top Careers for Youngest Child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Design</a:t>
            </a:r>
          </a:p>
          <a:p>
            <a:r>
              <a:rPr lang="en-US" dirty="0" smtClean="0"/>
              <a:t>Editing</a:t>
            </a:r>
          </a:p>
          <a:p>
            <a:r>
              <a:rPr lang="en-US" sz="3200" dirty="0" smtClean="0"/>
              <a:t>Writing</a:t>
            </a:r>
          </a:p>
          <a:p>
            <a:r>
              <a:rPr lang="en-US" dirty="0" smtClean="0"/>
              <a:t>Sales</a:t>
            </a:r>
          </a:p>
          <a:p>
            <a:r>
              <a:rPr lang="en-US" sz="3200" dirty="0" smtClean="0"/>
              <a:t>Art</a:t>
            </a:r>
          </a:p>
          <a:p>
            <a:r>
              <a:rPr lang="en-US" dirty="0" smtClean="0"/>
              <a:t>Information Technology</a:t>
            </a:r>
            <a:endParaRPr lang="en-US" sz="3200" dirty="0" smtClean="0"/>
          </a:p>
          <a:p>
            <a:r>
              <a:rPr lang="en-US" dirty="0" smtClean="0"/>
              <a:t>Note:  85% of youngest children </a:t>
            </a:r>
            <a:r>
              <a:rPr lang="en-US" dirty="0" smtClean="0"/>
              <a:t>suffer </a:t>
            </a:r>
            <a:r>
              <a:rPr lang="en-US" dirty="0" smtClean="0"/>
              <a:t>from nightmares.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78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+mn-lt"/>
              </a:rPr>
              <a:t>Famous Youngest Children </a:t>
            </a:r>
            <a:endParaRPr lang="en-US" sz="4400" b="1" dirty="0">
              <a:latin typeface="+mn-lt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7021" y="1359469"/>
            <a:ext cx="2531245" cy="2531245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t="12056" b="12056"/>
          <a:stretch>
            <a:fillRect/>
          </a:stretch>
        </p:blipFill>
        <p:spPr>
          <a:xfrm rot="10800000" flipV="1">
            <a:off x="6500813" y="4321175"/>
            <a:ext cx="2643187" cy="2281238"/>
          </a:xfrm>
        </p:spPr>
      </p:pic>
      <p:sp>
        <p:nvSpPr>
          <p:cNvPr id="14" name="TextBox 13"/>
          <p:cNvSpPr txBox="1"/>
          <p:nvPr/>
        </p:nvSpPr>
        <p:spPr>
          <a:xfrm>
            <a:off x="196273" y="1600200"/>
            <a:ext cx="3454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Mark Twain</a:t>
            </a:r>
          </a:p>
          <a:p>
            <a:r>
              <a:rPr lang="en-US" sz="2800" dirty="0" smtClean="0"/>
              <a:t>American author and humorist.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96272" y="4280849"/>
            <a:ext cx="21659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Billy Crystal</a:t>
            </a:r>
          </a:p>
          <a:p>
            <a:r>
              <a:rPr lang="en-US" sz="2800" dirty="0" smtClean="0"/>
              <a:t>Actor and comedian.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697747" y="2292697"/>
            <a:ext cx="24075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Prince Harry</a:t>
            </a:r>
          </a:p>
          <a:p>
            <a:r>
              <a:rPr lang="en-US" sz="2800" dirty="0" smtClean="0"/>
              <a:t>Youngest of the two English Princes.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07" y="3962400"/>
            <a:ext cx="222599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0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Only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mature for their age due to time spent with adults.</a:t>
            </a:r>
          </a:p>
          <a:p>
            <a:r>
              <a:rPr lang="en-US" dirty="0" smtClean="0"/>
              <a:t>High achievers</a:t>
            </a:r>
          </a:p>
          <a:p>
            <a:r>
              <a:rPr lang="en-US" dirty="0" smtClean="0"/>
              <a:t>Few will rebel and follow their own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5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Only Child Characteristics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Mature</a:t>
            </a:r>
          </a:p>
          <a:p>
            <a:r>
              <a:rPr lang="en-US" dirty="0" smtClean="0"/>
              <a:t>Perfectionist</a:t>
            </a:r>
          </a:p>
          <a:p>
            <a:r>
              <a:rPr lang="en-US" dirty="0" smtClean="0"/>
              <a:t>Conscientious</a:t>
            </a:r>
          </a:p>
          <a:p>
            <a:r>
              <a:rPr lang="en-US" dirty="0" smtClean="0"/>
              <a:t>Diligent</a:t>
            </a:r>
          </a:p>
          <a:p>
            <a:r>
              <a:rPr lang="en-US" dirty="0" smtClean="0"/>
              <a:t>High academic achievement</a:t>
            </a:r>
          </a:p>
          <a:p>
            <a:r>
              <a:rPr lang="en-US" dirty="0" smtClean="0"/>
              <a:t>Organized</a:t>
            </a:r>
          </a:p>
          <a:p>
            <a:r>
              <a:rPr lang="en-US" dirty="0" smtClean="0"/>
              <a:t>Pays attention to detail</a:t>
            </a:r>
          </a:p>
          <a:p>
            <a:r>
              <a:rPr lang="en-US" dirty="0" smtClean="0"/>
              <a:t>Confident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Top Careers for Only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Law enforcement</a:t>
            </a:r>
          </a:p>
          <a:p>
            <a:r>
              <a:rPr lang="en-US" dirty="0" smtClean="0"/>
              <a:t>Information technology</a:t>
            </a:r>
          </a:p>
          <a:p>
            <a:r>
              <a:rPr lang="en-US" dirty="0" smtClean="0"/>
              <a:t>Nursing</a:t>
            </a:r>
          </a:p>
          <a:p>
            <a:r>
              <a:rPr lang="en-US" dirty="0" smtClean="0"/>
              <a:t>Engineering</a:t>
            </a:r>
          </a:p>
          <a:p>
            <a:r>
              <a:rPr lang="en-US" dirty="0" smtClean="0"/>
              <a:t>Note:  18% of households are one-child families.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0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Sibling Relationship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They have deep sharing of emotions.</a:t>
            </a:r>
          </a:p>
          <a:p>
            <a:r>
              <a:rPr lang="en-US" dirty="0" smtClean="0"/>
              <a:t>Teaching and socializing is often the role of the older brother or sister.</a:t>
            </a:r>
          </a:p>
          <a:p>
            <a:r>
              <a:rPr lang="en-US" dirty="0" smtClean="0"/>
              <a:t>The older sibling is not only a teacher, but a caretaker and companion.</a:t>
            </a:r>
          </a:p>
          <a:p>
            <a:r>
              <a:rPr lang="en-US" dirty="0"/>
              <a:t>Can be the best of friends or the worst of enemies.</a:t>
            </a:r>
          </a:p>
          <a:p>
            <a:r>
              <a:rPr lang="en-US" dirty="0"/>
              <a:t>Why would this be true?  Give some examples.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+mn-lt"/>
              </a:rPr>
              <a:t>Famous Only Children</a:t>
            </a:r>
            <a:endParaRPr lang="en-US" sz="4400" b="1" dirty="0">
              <a:latin typeface="+mn-lt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1524" y="1442659"/>
            <a:ext cx="2598208" cy="1948656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10548" r="10548"/>
          <a:stretch>
            <a:fillRect/>
          </a:stretch>
        </p:blipFill>
        <p:spPr>
          <a:xfrm rot="10800000" flipV="1">
            <a:off x="6500813" y="4379913"/>
            <a:ext cx="2643187" cy="2281237"/>
          </a:xfrm>
        </p:spPr>
      </p:pic>
      <p:sp>
        <p:nvSpPr>
          <p:cNvPr id="12" name="TextBox 11"/>
          <p:cNvSpPr txBox="1"/>
          <p:nvPr/>
        </p:nvSpPr>
        <p:spPr>
          <a:xfrm>
            <a:off x="431042" y="1442659"/>
            <a:ext cx="31900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Elvis Presley</a:t>
            </a:r>
          </a:p>
          <a:p>
            <a:r>
              <a:rPr lang="en-US" sz="2800" dirty="0" smtClean="0"/>
              <a:t>The best-selling solo artist in the history of music.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8433" y="4205166"/>
            <a:ext cx="3273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Leonardo da Vinci</a:t>
            </a:r>
          </a:p>
          <a:p>
            <a:r>
              <a:rPr lang="en-US" sz="2800" dirty="0" smtClean="0"/>
              <a:t>Famous Italian inventor, painter, sculptor, mathematician.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1578648"/>
            <a:ext cx="2971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Franklin D. Roosevelt</a:t>
            </a:r>
          </a:p>
          <a:p>
            <a:r>
              <a:rPr lang="en-US" sz="2800" dirty="0" smtClean="0"/>
              <a:t>Longest serving President of the United States 1933-1945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554" y="4034120"/>
            <a:ext cx="2334891" cy="265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Guess Your Teacher’s Birth Order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Now that you have a little background on birth order characteristics, let’s see if you can guess various teacher’s birth order.</a:t>
            </a:r>
          </a:p>
          <a:p>
            <a:r>
              <a:rPr lang="en-US" dirty="0" smtClean="0"/>
              <a:t>Let’s review a few behaviors first.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Oldest Child Teacher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complicated projects for student to complete.</a:t>
            </a:r>
          </a:p>
          <a:p>
            <a:r>
              <a:rPr lang="en-US" dirty="0" smtClean="0"/>
              <a:t>Like structure and order in the classroom.</a:t>
            </a:r>
          </a:p>
          <a:p>
            <a:r>
              <a:rPr lang="en-US" dirty="0" smtClean="0"/>
              <a:t>Happiest when students are sitting in nicely arranged desks, in a straight line.</a:t>
            </a:r>
          </a:p>
          <a:p>
            <a:r>
              <a:rPr lang="en-US" dirty="0" smtClean="0"/>
              <a:t>Students are quiet and do as they are told.</a:t>
            </a:r>
          </a:p>
          <a:p>
            <a:r>
              <a:rPr lang="en-US" dirty="0" smtClean="0"/>
              <a:t>Frustrated when the lesson plan is interrupted.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Middle Child Teacher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Interested in the psychological well being as well as the academic achievement of the students.</a:t>
            </a:r>
          </a:p>
          <a:p>
            <a:r>
              <a:rPr lang="en-US" dirty="0" smtClean="0"/>
              <a:t>Seeks out the rebellious students in hope of influencing them in a more positive direction.</a:t>
            </a:r>
          </a:p>
          <a:p>
            <a:r>
              <a:rPr lang="en-US" dirty="0" smtClean="0"/>
              <a:t>Try to achieve order through mutual respect and understanding.</a:t>
            </a:r>
          </a:p>
          <a:p>
            <a:r>
              <a:rPr lang="en-US" dirty="0" smtClean="0"/>
              <a:t>Sometimes strict, but sometimes easy going about classroom rules.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Youngest Child Teacher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More creative, fun loving and adjust well to noise and disorder.</a:t>
            </a:r>
          </a:p>
          <a:p>
            <a:r>
              <a:rPr lang="en-US" dirty="0" smtClean="0"/>
              <a:t>Activities are fun and spontaneous</a:t>
            </a:r>
          </a:p>
          <a:p>
            <a:r>
              <a:rPr lang="en-US" dirty="0" smtClean="0"/>
              <a:t>Students choose their own seats and have a lot of choice in classroom decision making.</a:t>
            </a:r>
          </a:p>
          <a:p>
            <a:r>
              <a:rPr lang="en-US" dirty="0" smtClean="0"/>
              <a:t>All students to take more responsibility so they won’t have to do everything themselves.</a:t>
            </a:r>
          </a:p>
          <a:p>
            <a:r>
              <a:rPr lang="en-US" dirty="0" smtClean="0"/>
              <a:t>Sometimes activities go awry become of poor classroom management skills.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1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Your Teacher’s Birth Order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Mrs. Masters</a:t>
            </a:r>
          </a:p>
          <a:p>
            <a:pPr lvl="1"/>
            <a:r>
              <a:rPr lang="en-US" sz="3200" dirty="0" smtClean="0"/>
              <a:t>Middle </a:t>
            </a:r>
          </a:p>
          <a:p>
            <a:r>
              <a:rPr lang="en-US" sz="3200" dirty="0" smtClean="0"/>
              <a:t>What teachers would you like to know?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3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Living with siblings is not always easy, but your siblings will always be part of your life and they can be good friends.</a:t>
            </a:r>
          </a:p>
          <a:p>
            <a:r>
              <a:rPr lang="en-US" dirty="0" smtClean="0"/>
              <a:t>It is in the best interest of the family to understand sibling interaction and sibling dynamics in order to contribute to good relationships.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Sibling Roles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Playmate</a:t>
            </a:r>
          </a:p>
          <a:p>
            <a:r>
              <a:rPr lang="en-US" dirty="0" smtClean="0"/>
              <a:t>Companion</a:t>
            </a:r>
          </a:p>
          <a:p>
            <a:r>
              <a:rPr lang="en-US" dirty="0" smtClean="0"/>
              <a:t>Teacher</a:t>
            </a:r>
          </a:p>
          <a:p>
            <a:r>
              <a:rPr lang="en-US" dirty="0" smtClean="0"/>
              <a:t>Learner</a:t>
            </a:r>
          </a:p>
          <a:p>
            <a:r>
              <a:rPr lang="en-US" dirty="0" smtClean="0"/>
              <a:t>Protector</a:t>
            </a:r>
          </a:p>
          <a:p>
            <a:r>
              <a:rPr lang="en-US" dirty="0" smtClean="0"/>
              <a:t>Dependent</a:t>
            </a:r>
          </a:p>
          <a:p>
            <a:r>
              <a:rPr lang="en-US" dirty="0" smtClean="0"/>
              <a:t>Role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Intimidator</a:t>
            </a:r>
          </a:p>
          <a:p>
            <a:r>
              <a:rPr lang="en-US" dirty="0" smtClean="0"/>
              <a:t>Brown-</a:t>
            </a:r>
            <a:r>
              <a:rPr lang="en-US" dirty="0" err="1" smtClean="0"/>
              <a:t>noser</a:t>
            </a:r>
            <a:endParaRPr lang="en-US" dirty="0" smtClean="0"/>
          </a:p>
          <a:p>
            <a:r>
              <a:rPr lang="en-US" dirty="0" smtClean="0"/>
              <a:t>Aggressor</a:t>
            </a:r>
          </a:p>
          <a:p>
            <a:r>
              <a:rPr lang="en-US" dirty="0" smtClean="0"/>
              <a:t>Victim</a:t>
            </a:r>
          </a:p>
          <a:p>
            <a:r>
              <a:rPr lang="en-US" dirty="0" smtClean="0"/>
              <a:t>Tattle-tale</a:t>
            </a:r>
          </a:p>
          <a:p>
            <a:r>
              <a:rPr lang="en-US" dirty="0" smtClean="0"/>
              <a:t>Baby</a:t>
            </a:r>
          </a:p>
          <a:p>
            <a:r>
              <a:rPr lang="en-US" dirty="0" smtClean="0"/>
              <a:t>Adversary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6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Sibling Rivalry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Competition or jealousy among children of the same family for their parents’ affections or for dominance.</a:t>
            </a:r>
          </a:p>
          <a:p>
            <a:r>
              <a:rPr lang="en-US" dirty="0" smtClean="0"/>
              <a:t>It is extremely common.</a:t>
            </a:r>
          </a:p>
          <a:p>
            <a:r>
              <a:rPr lang="en-US" dirty="0" smtClean="0"/>
              <a:t>Sometimes persists into adult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Causes of Sibling Rivalry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Developmental stage</a:t>
            </a:r>
          </a:p>
          <a:p>
            <a:r>
              <a:rPr lang="en-US" dirty="0" smtClean="0"/>
              <a:t>Personality</a:t>
            </a:r>
          </a:p>
          <a:p>
            <a:r>
              <a:rPr lang="en-US" dirty="0" smtClean="0"/>
              <a:t>Need for attention from parents</a:t>
            </a:r>
          </a:p>
          <a:p>
            <a:r>
              <a:rPr lang="en-US" dirty="0" smtClean="0"/>
              <a:t>Need for protection from parents</a:t>
            </a:r>
          </a:p>
        </p:txBody>
      </p:sp>
    </p:spTree>
    <p:extLst>
      <p:ext uri="{BB962C8B-B14F-4D97-AF65-F5344CB8AC3E}">
        <p14:creationId xmlns:p14="http://schemas.microsoft.com/office/powerpoint/2010/main" val="210670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Supportive Sibling Behavior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action that helps or encourages a sibling.</a:t>
            </a:r>
          </a:p>
          <a:p>
            <a:r>
              <a:rPr lang="en-US" dirty="0" smtClean="0"/>
              <a:t>Can take place in the home or outside the home.</a:t>
            </a:r>
          </a:p>
          <a:p>
            <a:r>
              <a:rPr lang="en-US" dirty="0" smtClean="0"/>
              <a:t>Give some examples.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Birth Order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order in which you and your siblings are born.</a:t>
            </a:r>
          </a:p>
          <a:p>
            <a:r>
              <a:rPr lang="en-US" dirty="0" smtClean="0"/>
              <a:t>Impacts your personality and 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When it comes to Birth </a:t>
            </a:r>
            <a:r>
              <a:rPr lang="en-US" b="1" dirty="0"/>
              <a:t>O</a:t>
            </a:r>
            <a:r>
              <a:rPr lang="en-US" b="1" dirty="0" smtClean="0"/>
              <a:t>rder, remember…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exceptions in every trait.</a:t>
            </a:r>
          </a:p>
          <a:p>
            <a:r>
              <a:rPr lang="en-US" dirty="0" smtClean="0"/>
              <a:t>Focus on positive traits of each birth order.</a:t>
            </a:r>
          </a:p>
          <a:p>
            <a:r>
              <a:rPr lang="en-US" dirty="0" smtClean="0"/>
              <a:t>Become aware of your uniqueness.</a:t>
            </a:r>
          </a:p>
          <a:p>
            <a:r>
              <a:rPr lang="en-US" dirty="0" smtClean="0"/>
              <a:t>Use the information to understand yourself, siblings and others.</a:t>
            </a:r>
          </a:p>
          <a:p>
            <a:r>
              <a:rPr lang="en-US" dirty="0" smtClean="0"/>
              <a:t>Do not use traits as labels or stereotypes.</a:t>
            </a:r>
          </a:p>
        </p:txBody>
      </p:sp>
    </p:spTree>
    <p:extLst>
      <p:ext uri="{BB962C8B-B14F-4D97-AF65-F5344CB8AC3E}">
        <p14:creationId xmlns:p14="http://schemas.microsoft.com/office/powerpoint/2010/main" val="25522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1151</Words>
  <Application>Microsoft Office PowerPoint</Application>
  <PresentationFormat>On-screen Show (4:3)</PresentationFormat>
  <Paragraphs>241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Office Theme</vt:lpstr>
      <vt:lpstr>1_Office Theme</vt:lpstr>
      <vt:lpstr>2_Office Theme</vt:lpstr>
      <vt:lpstr>Teens and Siblings</vt:lpstr>
      <vt:lpstr>Siblings</vt:lpstr>
      <vt:lpstr>Sibling Relationship</vt:lpstr>
      <vt:lpstr>Sibling Roles</vt:lpstr>
      <vt:lpstr>Sibling Rivalry</vt:lpstr>
      <vt:lpstr>Causes of Sibling Rivalry</vt:lpstr>
      <vt:lpstr>Supportive Sibling Behavior</vt:lpstr>
      <vt:lpstr>Birth Order</vt:lpstr>
      <vt:lpstr>When it comes to Birth Order, remember…</vt:lpstr>
      <vt:lpstr>Birth Order Quiz</vt:lpstr>
      <vt:lpstr>Birth Order Quiz - Category A</vt:lpstr>
      <vt:lpstr>Birth Order Quiz - Category B</vt:lpstr>
      <vt:lpstr>Birth Order Quiz - Category C</vt:lpstr>
      <vt:lpstr>Birth Order Quiz Results</vt:lpstr>
      <vt:lpstr>Oldest Child</vt:lpstr>
      <vt:lpstr>Oldest Child Characteristics</vt:lpstr>
      <vt:lpstr>Top Careers for Oldest Child</vt:lpstr>
      <vt:lpstr>Famous Oldest Children</vt:lpstr>
      <vt:lpstr>Middle Child</vt:lpstr>
      <vt:lpstr>Middle Child Characteristics</vt:lpstr>
      <vt:lpstr>Top Careers for Middle Child</vt:lpstr>
      <vt:lpstr>Famous Middle Children</vt:lpstr>
      <vt:lpstr>Youngest Child</vt:lpstr>
      <vt:lpstr>Youngest Child Characteristics</vt:lpstr>
      <vt:lpstr>Top Careers for Youngest Child</vt:lpstr>
      <vt:lpstr>Famous Youngest Children </vt:lpstr>
      <vt:lpstr>Only Child</vt:lpstr>
      <vt:lpstr>Only Child Characteristics </vt:lpstr>
      <vt:lpstr>Top Careers for Only Child</vt:lpstr>
      <vt:lpstr>Famous Only Children</vt:lpstr>
      <vt:lpstr>Guess Your Teacher’s Birth Order</vt:lpstr>
      <vt:lpstr>Oldest Child Teacher</vt:lpstr>
      <vt:lpstr>Middle Child Teacher</vt:lpstr>
      <vt:lpstr>Youngest Child Teacher</vt:lpstr>
      <vt:lpstr>Your Teacher’s Birth Order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Teens and Siblings</dc:title>
  <dc:creator>V_Masters</dc:creator>
  <cp:lastModifiedBy>Vikki</cp:lastModifiedBy>
  <cp:revision>47</cp:revision>
  <dcterms:created xsi:type="dcterms:W3CDTF">2012-03-13T02:00:31Z</dcterms:created>
  <dcterms:modified xsi:type="dcterms:W3CDTF">2015-10-21T17:52:19Z</dcterms:modified>
</cp:coreProperties>
</file>