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 varScale="1">
        <p:scale>
          <a:sx n="89" d="100"/>
          <a:sy n="89" d="100"/>
        </p:scale>
        <p:origin x="66" y="486"/>
      </p:cViewPr>
      <p:guideLst/>
    </p:cSldViewPr>
  </p:slideViewPr>
  <p:outlineViewPr>
    <p:cViewPr>
      <p:scale>
        <a:sx n="33" d="100"/>
        <a:sy n="33" d="100"/>
      </p:scale>
      <p:origin x="0" y="-81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5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9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5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4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4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0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3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BB73-CAF2-46B9-A34D-F5568E848B4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81E3-BC00-4106-8537-D180790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7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1850" y="4867276"/>
            <a:ext cx="5210175" cy="1643062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Teen </a:t>
            </a:r>
            <a:br>
              <a:rPr lang="en-US" sz="72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Parenting</a:t>
            </a:r>
            <a:endParaRPr lang="en-US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97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Demands of Parenting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Physical</a:t>
            </a:r>
          </a:p>
          <a:p>
            <a:pPr lvl="1"/>
            <a:r>
              <a:rPr lang="en-US" sz="3600" dirty="0" smtClean="0"/>
              <a:t>Have good overall health and ability to carry a child full term.</a:t>
            </a:r>
          </a:p>
          <a:p>
            <a:r>
              <a:rPr lang="en-US" sz="3600" dirty="0" smtClean="0"/>
              <a:t>Social</a:t>
            </a:r>
          </a:p>
          <a:p>
            <a:pPr lvl="1"/>
            <a:r>
              <a:rPr lang="en-US" sz="3600" dirty="0" smtClean="0"/>
              <a:t>Give up personal free time and activities to put baby’s needs first.</a:t>
            </a:r>
          </a:p>
          <a:p>
            <a:r>
              <a:rPr lang="en-US" sz="3600" dirty="0" smtClean="0"/>
              <a:t>Financial</a:t>
            </a:r>
          </a:p>
          <a:p>
            <a:pPr lvl="1"/>
            <a:r>
              <a:rPr lang="en-US" sz="3600" dirty="0" smtClean="0"/>
              <a:t>Able to provide the necessary items to raise a child.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142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Demands of Parenting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Moral</a:t>
            </a:r>
          </a:p>
          <a:p>
            <a:pPr lvl="1"/>
            <a:r>
              <a:rPr lang="en-US" sz="3600" dirty="0" smtClean="0"/>
              <a:t>Teaching values, responsibility, choices, and consequences.</a:t>
            </a:r>
          </a:p>
          <a:p>
            <a:r>
              <a:rPr lang="en-US" sz="3600" dirty="0" smtClean="0"/>
              <a:t>Emotional</a:t>
            </a:r>
          </a:p>
          <a:p>
            <a:pPr lvl="1"/>
            <a:r>
              <a:rPr lang="en-US" sz="3600" dirty="0" smtClean="0"/>
              <a:t>Keeping emotions under control in high-stress situations due to lack of sleep.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5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Demands of Parenting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Intellectual</a:t>
            </a:r>
          </a:p>
          <a:p>
            <a:pPr lvl="1"/>
            <a:r>
              <a:rPr lang="en-US" sz="3600" dirty="0" smtClean="0"/>
              <a:t>Understanding the principles and guidelines of child development throughout life.</a:t>
            </a:r>
          </a:p>
          <a:p>
            <a:r>
              <a:rPr lang="en-US" sz="3600" dirty="0" smtClean="0"/>
              <a:t>Marriage</a:t>
            </a:r>
          </a:p>
          <a:p>
            <a:pPr lvl="1"/>
            <a:r>
              <a:rPr lang="en-US" sz="3600" dirty="0" smtClean="0"/>
              <a:t>Having a relationship built on trust, fidelity, commitment </a:t>
            </a:r>
          </a:p>
          <a:p>
            <a:pPr lvl="1"/>
            <a:r>
              <a:rPr lang="en-US" sz="3600" dirty="0" smtClean="0"/>
              <a:t>Children make a strong relationship stronger, but a weak relationship weaker.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612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Child Abuse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Physical</a:t>
            </a:r>
          </a:p>
          <a:p>
            <a:pPr lvl="1"/>
            <a:r>
              <a:rPr lang="en-US" sz="3600" dirty="0" smtClean="0"/>
              <a:t>Deliberately injuring a child by hitting, biting, kicking, burning, throwing objects or anything that basically hurts the child.</a:t>
            </a:r>
          </a:p>
          <a:p>
            <a:pPr lvl="1"/>
            <a:r>
              <a:rPr lang="en-US" sz="3600" dirty="0" smtClean="0"/>
              <a:t>Examples: Shaken baby syndrome, fetal alcohol syndrome, drug addicted babies.</a:t>
            </a:r>
          </a:p>
        </p:txBody>
      </p:sp>
    </p:spTree>
    <p:extLst>
      <p:ext uri="{BB962C8B-B14F-4D97-AF65-F5344CB8AC3E}">
        <p14:creationId xmlns:p14="http://schemas.microsoft.com/office/powerpoint/2010/main" val="2065679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Child Abuse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Emotional/Verbal </a:t>
            </a:r>
          </a:p>
          <a:p>
            <a:pPr lvl="1"/>
            <a:r>
              <a:rPr lang="en-US" sz="3600" dirty="0" smtClean="0"/>
              <a:t>Deliberately injuring a child’s self-concept and emotional well-being.</a:t>
            </a:r>
          </a:p>
          <a:p>
            <a:pPr lvl="1"/>
            <a:r>
              <a:rPr lang="en-US" sz="3600" dirty="0" smtClean="0"/>
              <a:t>Examples: Verbal attacks, threats, or humiliation.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124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Child Abuse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Sexual</a:t>
            </a:r>
          </a:p>
          <a:p>
            <a:pPr lvl="1"/>
            <a:r>
              <a:rPr lang="en-US" sz="3600" dirty="0" smtClean="0"/>
              <a:t>Any sexual contact with a child.</a:t>
            </a:r>
          </a:p>
          <a:p>
            <a:pPr lvl="1"/>
            <a:r>
              <a:rPr lang="en-US" sz="3600" dirty="0" smtClean="0"/>
              <a:t>Examples: Inappropriate touching, fondling, exposure or obscene language.</a:t>
            </a:r>
          </a:p>
          <a:p>
            <a:pPr lvl="1"/>
            <a:r>
              <a:rPr lang="en-US" sz="3600" dirty="0" smtClean="0"/>
              <a:t>Severe legal penalties will result in this type of abuse to a child.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312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Child Abuse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Neglect</a:t>
            </a:r>
          </a:p>
          <a:p>
            <a:pPr lvl="1"/>
            <a:r>
              <a:rPr lang="en-US" sz="3600" dirty="0" smtClean="0"/>
              <a:t>Failing to adequately provide for the child’s safety, as well as physical and emotional needs.</a:t>
            </a:r>
          </a:p>
          <a:p>
            <a:pPr lvl="1"/>
            <a:r>
              <a:rPr lang="en-US" sz="3600" dirty="0" smtClean="0"/>
              <a:t>Children who are unsupervised also fall under the neglect category.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055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Teen Parents – Too Young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Mothers too soon</a:t>
            </a:r>
          </a:p>
          <a:p>
            <a:r>
              <a:rPr lang="en-US" sz="3600" dirty="0" smtClean="0"/>
              <a:t>Fathers too soon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85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Progression of Physical Intimacy	</a:t>
            </a:r>
            <a:endParaRPr lang="en-US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Dating</a:t>
            </a:r>
          </a:p>
          <a:p>
            <a:r>
              <a:rPr lang="en-US" sz="3600" dirty="0" smtClean="0"/>
              <a:t>Going Steady</a:t>
            </a:r>
          </a:p>
          <a:p>
            <a:r>
              <a:rPr lang="en-US" sz="3600" dirty="0" smtClean="0"/>
              <a:t>Courtship</a:t>
            </a:r>
          </a:p>
          <a:p>
            <a:r>
              <a:rPr lang="en-US" sz="3600" dirty="0" smtClean="0"/>
              <a:t>Engagement</a:t>
            </a:r>
          </a:p>
          <a:p>
            <a:r>
              <a:rPr lang="en-US" sz="3600" dirty="0" smtClean="0"/>
              <a:t>Marriage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Holding Hands</a:t>
            </a:r>
          </a:p>
          <a:p>
            <a:r>
              <a:rPr lang="en-US" sz="3600" dirty="0" smtClean="0"/>
              <a:t>Kissing</a:t>
            </a:r>
          </a:p>
          <a:p>
            <a:r>
              <a:rPr lang="en-US" sz="3600" dirty="0" smtClean="0"/>
              <a:t>Making Out</a:t>
            </a:r>
          </a:p>
          <a:p>
            <a:r>
              <a:rPr lang="en-US" sz="3600" dirty="0" smtClean="0"/>
              <a:t>Petting</a:t>
            </a:r>
          </a:p>
          <a:p>
            <a:r>
              <a:rPr lang="en-US" sz="3600" dirty="0" smtClean="0"/>
              <a:t>Sex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523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Consequences of Early Physical Intimacy</a:t>
            </a:r>
            <a:endParaRPr lang="en-US" b="1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STI’s</a:t>
            </a:r>
            <a:r>
              <a:rPr lang="en-US" sz="3600" dirty="0" smtClean="0"/>
              <a:t> – Sexually Transmitted Infections</a:t>
            </a:r>
          </a:p>
          <a:p>
            <a:pPr lvl="1"/>
            <a:r>
              <a:rPr lang="en-US" sz="3600" dirty="0" smtClean="0"/>
              <a:t>Capable of being spread from person to person through sexual intercourse, oral, anal, genital or digital contact (fingering).</a:t>
            </a:r>
          </a:p>
          <a:p>
            <a:pPr lvl="1"/>
            <a:r>
              <a:rPr lang="en-US" sz="3600" dirty="0" smtClean="0"/>
              <a:t>Can also be spread through IV drug use/blood to blood contact.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3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Categories of </a:t>
            </a:r>
            <a:r>
              <a:rPr lang="en-US" b="1" dirty="0" err="1" smtClean="0">
                <a:latin typeface="+mn-lt"/>
              </a:rPr>
              <a:t>STI’s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Bacterial</a:t>
            </a:r>
          </a:p>
          <a:p>
            <a:pPr lvl="1"/>
            <a:r>
              <a:rPr lang="en-US" sz="3600" dirty="0" smtClean="0"/>
              <a:t>Can be cured if caught early enough.</a:t>
            </a:r>
          </a:p>
          <a:p>
            <a:pPr lvl="1"/>
            <a:r>
              <a:rPr lang="en-US" sz="3600" dirty="0" smtClean="0"/>
              <a:t>Examples:  Gonorrhea, syphilis, chlamydia, Pelvic Inflammatory Disease (</a:t>
            </a:r>
            <a:r>
              <a:rPr lang="en-US" sz="3600" dirty="0" err="1" smtClean="0"/>
              <a:t>PID</a:t>
            </a:r>
            <a:r>
              <a:rPr lang="en-US" sz="3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6162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Categories of </a:t>
            </a:r>
            <a:r>
              <a:rPr lang="en-US" b="1" dirty="0" err="1" smtClean="0">
                <a:latin typeface="+mn-lt"/>
              </a:rPr>
              <a:t>STI’s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Viral</a:t>
            </a:r>
          </a:p>
          <a:p>
            <a:pPr lvl="1"/>
            <a:r>
              <a:rPr lang="en-US" sz="3600" dirty="0" smtClean="0"/>
              <a:t>There is no cure.</a:t>
            </a:r>
          </a:p>
          <a:p>
            <a:pPr lvl="1"/>
            <a:r>
              <a:rPr lang="en-US" sz="3600" dirty="0" smtClean="0"/>
              <a:t>Controllable with medications</a:t>
            </a:r>
          </a:p>
          <a:p>
            <a:pPr lvl="1"/>
            <a:r>
              <a:rPr lang="en-US" sz="3600" dirty="0" smtClean="0"/>
              <a:t>Examples: HIV/AIDS, genital herpes, hepatitis, HPV/genital warts</a:t>
            </a:r>
          </a:p>
          <a:p>
            <a:r>
              <a:rPr lang="en-US" sz="3600" dirty="0" smtClean="0"/>
              <a:t>Parasitic</a:t>
            </a:r>
          </a:p>
          <a:p>
            <a:pPr lvl="1"/>
            <a:r>
              <a:rPr lang="en-US" sz="3600" dirty="0" smtClean="0"/>
              <a:t>Can be cured if caught early enough</a:t>
            </a:r>
          </a:p>
          <a:p>
            <a:pPr lvl="1"/>
            <a:r>
              <a:rPr lang="en-US" sz="3600" dirty="0" smtClean="0"/>
              <a:t>Examples: Pubic Lice</a:t>
            </a:r>
          </a:p>
        </p:txBody>
      </p:sp>
    </p:spTree>
    <p:extLst>
      <p:ext uri="{BB962C8B-B14F-4D97-AF65-F5344CB8AC3E}">
        <p14:creationId xmlns:p14="http://schemas.microsoft.com/office/powerpoint/2010/main" val="399270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Consequences of Contracting an </a:t>
            </a:r>
            <a:r>
              <a:rPr lang="en-US" b="1" dirty="0" err="1" smtClean="0">
                <a:latin typeface="+mn-lt"/>
              </a:rPr>
              <a:t>STI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Some are incurable.</a:t>
            </a:r>
          </a:p>
          <a:p>
            <a:r>
              <a:rPr lang="en-US" sz="3600" dirty="0" smtClean="0"/>
              <a:t>Some cause cancer.</a:t>
            </a:r>
          </a:p>
          <a:p>
            <a:r>
              <a:rPr lang="en-US" sz="3600" dirty="0" smtClean="0"/>
              <a:t>Some cause complications that affect the ability to reproduce.</a:t>
            </a:r>
          </a:p>
          <a:p>
            <a:r>
              <a:rPr lang="en-US" sz="3600" dirty="0" smtClean="0"/>
              <a:t>Some can be passed from an infected female to her child before, during or after birth.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17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Emotional Consequences of Early Physical Intimacy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Unwanted pregnancy</a:t>
            </a:r>
          </a:p>
          <a:p>
            <a:r>
              <a:rPr lang="en-US" sz="3600" dirty="0" smtClean="0"/>
              <a:t>Risk of contracting </a:t>
            </a:r>
            <a:r>
              <a:rPr lang="en-US" sz="3600" dirty="0" err="1" smtClean="0"/>
              <a:t>STI’s</a:t>
            </a:r>
            <a:endParaRPr lang="en-US" sz="3600" dirty="0" smtClean="0"/>
          </a:p>
          <a:p>
            <a:r>
              <a:rPr lang="en-US" sz="3600" dirty="0" smtClean="0"/>
              <a:t>Break up before marriage</a:t>
            </a:r>
          </a:p>
          <a:p>
            <a:r>
              <a:rPr lang="en-US" sz="3600" dirty="0" smtClean="0"/>
              <a:t>Divorce and adultery risks are higher</a:t>
            </a:r>
          </a:p>
        </p:txBody>
      </p:sp>
    </p:spTree>
    <p:extLst>
      <p:ext uri="{BB962C8B-B14F-4D97-AF65-F5344CB8AC3E}">
        <p14:creationId xmlns:p14="http://schemas.microsoft.com/office/powerpoint/2010/main" val="85052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Emotional Consequences of Early Physical Intimacy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Guilt</a:t>
            </a:r>
          </a:p>
          <a:p>
            <a:r>
              <a:rPr lang="en-US" sz="3600" dirty="0" smtClean="0"/>
              <a:t>Fear</a:t>
            </a:r>
            <a:r>
              <a:rPr lang="en-US" sz="3600" dirty="0"/>
              <a:t> </a:t>
            </a:r>
            <a:r>
              <a:rPr lang="en-US" sz="3600" dirty="0" smtClean="0"/>
              <a:t>and other emotional distress</a:t>
            </a:r>
          </a:p>
          <a:p>
            <a:r>
              <a:rPr lang="en-US" sz="3600" dirty="0" smtClean="0"/>
              <a:t>Weaker marital bonds</a:t>
            </a:r>
          </a:p>
          <a:p>
            <a:r>
              <a:rPr lang="en-US" sz="3600" dirty="0" smtClean="0"/>
              <a:t>Could be against the law</a:t>
            </a:r>
          </a:p>
        </p:txBody>
      </p:sp>
    </p:spTree>
    <p:extLst>
      <p:ext uri="{BB962C8B-B14F-4D97-AF65-F5344CB8AC3E}">
        <p14:creationId xmlns:p14="http://schemas.microsoft.com/office/powerpoint/2010/main" val="204602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Abstinence Before Marriage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Abstinence</a:t>
            </a:r>
          </a:p>
          <a:p>
            <a:pPr lvl="1"/>
            <a:r>
              <a:rPr lang="en-US" sz="3600" dirty="0" smtClean="0"/>
              <a:t>The deliberate decision to avoid harmful behaviors.</a:t>
            </a:r>
          </a:p>
          <a:p>
            <a:pPr lvl="1"/>
            <a:r>
              <a:rPr lang="en-US" sz="3600" dirty="0" smtClean="0"/>
              <a:t>Behaviors include: Sexual activity before marriage, use of tobacco, alcohol, drugs or other harmful substances.</a:t>
            </a:r>
          </a:p>
          <a:p>
            <a:pPr lvl="1"/>
            <a:r>
              <a:rPr lang="en-US" sz="3600" dirty="0" smtClean="0"/>
              <a:t>The best way to prevent exposure to an </a:t>
            </a:r>
            <a:r>
              <a:rPr lang="en-US" sz="3600" dirty="0" err="1" smtClean="0"/>
              <a:t>STI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82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499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Teen  Parenting</vt:lpstr>
      <vt:lpstr>Progression of Physical Intimacy </vt:lpstr>
      <vt:lpstr>Consequences of Early Physical Intimacy</vt:lpstr>
      <vt:lpstr>Categories of STI’s</vt:lpstr>
      <vt:lpstr>Categories of STI’s</vt:lpstr>
      <vt:lpstr>Consequences of Contracting an STI</vt:lpstr>
      <vt:lpstr>Emotional Consequences of Early Physical Intimacy</vt:lpstr>
      <vt:lpstr>Emotional Consequences of Early Physical Intimacy</vt:lpstr>
      <vt:lpstr>Abstinence Before Marriage</vt:lpstr>
      <vt:lpstr>Demands of Parenting</vt:lpstr>
      <vt:lpstr>Demands of Parenting</vt:lpstr>
      <vt:lpstr>Demands of Parenting</vt:lpstr>
      <vt:lpstr>Child Abuse</vt:lpstr>
      <vt:lpstr>Child Abuse</vt:lpstr>
      <vt:lpstr>Child Abuse</vt:lpstr>
      <vt:lpstr>Child Abuse</vt:lpstr>
      <vt:lpstr>Teen Parents – Too Young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 Parenting</dc:title>
  <dc:creator>Vikki Masters</dc:creator>
  <cp:lastModifiedBy>Vikki</cp:lastModifiedBy>
  <cp:revision>10</cp:revision>
  <dcterms:created xsi:type="dcterms:W3CDTF">2015-12-02T02:20:39Z</dcterms:created>
  <dcterms:modified xsi:type="dcterms:W3CDTF">2015-12-02T15:31:19Z</dcterms:modified>
</cp:coreProperties>
</file>