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8"/>
  </p:notesMasterIdLst>
  <p:handoutMasterIdLst>
    <p:handoutMasterId r:id="rId19"/>
  </p:handoutMasterIdLst>
  <p:sldIdLst>
    <p:sldId id="257" r:id="rId3"/>
    <p:sldId id="271" r:id="rId4"/>
    <p:sldId id="258" r:id="rId5"/>
    <p:sldId id="259" r:id="rId6"/>
    <p:sldId id="260" r:id="rId7"/>
    <p:sldId id="262" r:id="rId8"/>
    <p:sldId id="263" r:id="rId9"/>
    <p:sldId id="270" r:id="rId10"/>
    <p:sldId id="264" r:id="rId11"/>
    <p:sldId id="265" r:id="rId12"/>
    <p:sldId id="272" r:id="rId13"/>
    <p:sldId id="266" r:id="rId14"/>
    <p:sldId id="267" r:id="rId15"/>
    <p:sldId id="268" r:id="rId16"/>
    <p:sldId id="269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55" autoAdjust="0"/>
  </p:normalViewPr>
  <p:slideViewPr>
    <p:cSldViewPr snapToGrid="0" showGuides="1">
      <p:cViewPr varScale="1">
        <p:scale>
          <a:sx n="64" d="100"/>
          <a:sy n="64" d="100"/>
        </p:scale>
        <p:origin x="25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6CFED4-D69B-4F2E-9E8F-84756F102C74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B981B0-9A62-4E8D-B3AC-FD58D27F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2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E7D950-FF6C-450E-A292-782665957326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D1C1CB-B741-45C3-A5E1-A9697FF5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65C7-2B04-445F-8DB3-456E0173FCC0}" type="datetime1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987" y="3602038"/>
            <a:ext cx="75718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987" y="1041400"/>
            <a:ext cx="757187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A111-8073-4AA8-BD01-2133E03758F7}" type="datetime1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F708-533D-46C9-A9B0-0B6B8A5D6515}" type="datetime1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333499"/>
            <a:ext cx="6298223" cy="4843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74623" y="1333499"/>
            <a:ext cx="1512277" cy="48434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4767-B1DE-417D-8BE5-E27B165E3682}" type="datetime1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4904BA-F6BA-48C5-B8E5-DE739A78F4B9}" type="datetime1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71393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7139354" cy="286226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D15D-44DE-4FD8-A752-EB03E04C3154}" type="datetime1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7773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1580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1AF4-D04B-45C6-91BC-D80269BD53C8}" type="datetime1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07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07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45223"/>
            <a:ext cx="7962900" cy="9788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426-2557-4C0F-BCB5-8F5F7A23481A}" type="datetime1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F5B8-F27B-4EB3-A931-8B21AAAA30F1}" type="datetime1">
              <a:rPr lang="en-US" smtClean="0"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6FB2-BE3E-4068-BDF0-0ADDDF0F6758}" type="datetime1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324100"/>
            <a:ext cx="4152900" cy="38481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8020A2-ABDB-4797-85B4-0B5D91075C2A}" type="datetime1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692" y="6356350"/>
            <a:ext cx="1764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7962900" cy="373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336427"/>
            <a:ext cx="7962900" cy="9873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960" userDrawn="1">
          <p15:clr>
            <a:srgbClr val="F26B43"/>
          </p15:clr>
        </p15:guide>
        <p15:guide id="3" pos="5976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orient="horz" pos="1464" userDrawn="1">
          <p15:clr>
            <a:srgbClr val="F26B43"/>
          </p15:clr>
        </p15:guide>
        <p15:guide id="7" orient="horz" pos="1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72423"/>
            <a:ext cx="12192000" cy="2387600"/>
          </a:xfrm>
        </p:spPr>
        <p:txBody>
          <a:bodyPr>
            <a:noAutofit/>
          </a:bodyPr>
          <a:lstStyle/>
          <a:p>
            <a:r>
              <a:rPr lang="en-US" sz="9500" dirty="0" smtClean="0">
                <a:solidFill>
                  <a:srgbClr val="333399"/>
                </a:solidFill>
              </a:rPr>
              <a:t>SANITATION &amp; HYGIENE</a:t>
            </a:r>
            <a:r>
              <a:rPr lang="en-US" sz="8000" dirty="0" smtClean="0">
                <a:solidFill>
                  <a:srgbClr val="333399"/>
                </a:solidFill>
              </a:rPr>
              <a:t/>
            </a:r>
            <a:br>
              <a:rPr lang="en-US" sz="8000" dirty="0" smtClean="0">
                <a:solidFill>
                  <a:srgbClr val="333399"/>
                </a:solidFill>
              </a:rPr>
            </a:br>
            <a:r>
              <a:rPr lang="en-US" sz="8000" dirty="0" smtClean="0">
                <a:solidFill>
                  <a:srgbClr val="333399"/>
                </a:solidFill>
              </a:rPr>
              <a:t>with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1032" name="Picture 8" descr="http://atlanticfoodsafety.com/wp-content/uploads/2012/02/ServSaf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7167" r="3199" b="4873"/>
          <a:stretch/>
        </p:blipFill>
        <p:spPr bwMode="auto">
          <a:xfrm>
            <a:off x="2007706" y="2188019"/>
            <a:ext cx="10185772" cy="436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38349" y="5661034"/>
            <a:ext cx="66765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7000" dirty="0" smtClean="0">
                <a:solidFill>
                  <a:schemeClr val="bg2">
                    <a:lumMod val="50000"/>
                  </a:schemeClr>
                </a:solidFill>
              </a:rPr>
              <a:t>®</a:t>
            </a:r>
            <a:endParaRPr lang="en-US" sz="7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0037" y="1380226"/>
            <a:ext cx="7318574" cy="4960836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Store towels for cleaning food spills in sanitizer solution when you are not using them. Never store them in your apron or uniform pocket.</a:t>
            </a:r>
          </a:p>
          <a:p>
            <a:pPr lvl="0"/>
            <a:r>
              <a:rPr lang="en-US" sz="3200" b="1" dirty="0" smtClean="0"/>
              <a:t>Always use cleaners and sanitizers according to the directions.</a:t>
            </a:r>
          </a:p>
          <a:p>
            <a:pPr lvl="0"/>
            <a:r>
              <a:rPr lang="en-US" sz="3200" b="1" dirty="0" smtClean="0"/>
              <a:t>Sanitizer must be left on the surface for the correct amount of time to reduce pathogens on surface to a safe level.</a:t>
            </a:r>
          </a:p>
          <a:p>
            <a:pPr lvl="0"/>
            <a:r>
              <a:rPr lang="en-US" sz="3200" b="1" dirty="0" smtClean="0"/>
              <a:t>Use a test kit to check the sanitizers strength to ensure it is effective.</a:t>
            </a:r>
            <a:endParaRPr lang="en-US" sz="28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Cleaning and Sanitizing 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14654" r="11635" b="14906"/>
          <a:stretch/>
        </p:blipFill>
        <p:spPr bwMode="auto">
          <a:xfrm>
            <a:off x="8134706" y="1544129"/>
            <a:ext cx="3709359" cy="24153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365" y="3355674"/>
            <a:ext cx="2139964" cy="33687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9989385" y="4873924"/>
            <a:ext cx="1949570" cy="1751163"/>
          </a:xfrm>
          <a:prstGeom prst="noSmoking">
            <a:avLst>
              <a:gd name="adj" fmla="val 9380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8" y="1181100"/>
            <a:ext cx="6300657" cy="5574030"/>
          </a:xfrm>
        </p:spPr>
        <p:txBody>
          <a:bodyPr>
            <a:noAutofit/>
          </a:bodyPr>
          <a:lstStyle/>
          <a:p>
            <a:pPr lvl="0"/>
            <a:r>
              <a:rPr lang="en-US" sz="4800" b="1" dirty="0" smtClean="0"/>
              <a:t>To Sanitize:</a:t>
            </a:r>
          </a:p>
          <a:p>
            <a:pPr lvl="1"/>
            <a:r>
              <a:rPr lang="en-US" sz="4400" b="1" dirty="0" smtClean="0"/>
              <a:t>Clean the surface.</a:t>
            </a:r>
          </a:p>
          <a:p>
            <a:pPr lvl="1"/>
            <a:r>
              <a:rPr lang="en-US" sz="4400" b="1" dirty="0" smtClean="0"/>
              <a:t>Rinse the surface.</a:t>
            </a:r>
          </a:p>
          <a:p>
            <a:pPr lvl="1"/>
            <a:r>
              <a:rPr lang="en-US" sz="4400" b="1" dirty="0" smtClean="0"/>
              <a:t>Sanitize the surface.</a:t>
            </a:r>
          </a:p>
          <a:p>
            <a:pPr lvl="1"/>
            <a:r>
              <a:rPr lang="en-US" sz="4400" b="1" dirty="0" smtClean="0"/>
              <a:t>Allow the surface to air dry. </a:t>
            </a:r>
            <a:endParaRPr lang="en-US" sz="4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Cleaning and Sanitizing 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18436" name="Picture 4" descr="http://cdn.sheknows.com/articles/2012/10/woman-cleaning-kitchen-countertop-4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t="12044" r="16130" b="1460"/>
          <a:stretch/>
        </p:blipFill>
        <p:spPr bwMode="auto">
          <a:xfrm>
            <a:off x="7243618" y="2303252"/>
            <a:ext cx="4290317" cy="297311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614" y="5050891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62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8" y="1181100"/>
            <a:ext cx="8062842" cy="557403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Wash dishes in the following order:</a:t>
            </a:r>
          </a:p>
          <a:p>
            <a:pPr lvl="1"/>
            <a:r>
              <a:rPr lang="en-US" sz="4000" b="1" dirty="0" smtClean="0"/>
              <a:t>Rinse and Scrape </a:t>
            </a:r>
            <a:r>
              <a:rPr lang="en-US" sz="4000" b="1" dirty="0"/>
              <a:t>F</a:t>
            </a:r>
            <a:r>
              <a:rPr lang="en-US" sz="4000" b="1" dirty="0" smtClean="0"/>
              <a:t>ood</a:t>
            </a:r>
          </a:p>
          <a:p>
            <a:pPr lvl="1"/>
            <a:r>
              <a:rPr lang="en-US" sz="4000" b="1" dirty="0" smtClean="0"/>
              <a:t>Glassware</a:t>
            </a:r>
          </a:p>
          <a:p>
            <a:pPr lvl="1"/>
            <a:r>
              <a:rPr lang="en-US" sz="4000" b="1" dirty="0" smtClean="0"/>
              <a:t>Silverware</a:t>
            </a:r>
          </a:p>
          <a:p>
            <a:pPr lvl="1"/>
            <a:r>
              <a:rPr lang="en-US" sz="4000" b="1" dirty="0" smtClean="0"/>
              <a:t>Dishware (Plates/Bowls) </a:t>
            </a:r>
          </a:p>
          <a:p>
            <a:pPr lvl="1"/>
            <a:r>
              <a:rPr lang="en-US" sz="4000" b="1" dirty="0" smtClean="0"/>
              <a:t>Kitchen Tools</a:t>
            </a:r>
          </a:p>
          <a:p>
            <a:pPr lvl="1"/>
            <a:r>
              <a:rPr lang="en-US" sz="4000" b="1" dirty="0" smtClean="0"/>
              <a:t>Pots and Pans</a:t>
            </a:r>
          </a:p>
          <a:p>
            <a:pPr lvl="1"/>
            <a:endParaRPr lang="en-US" sz="3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Dish Washing - </a:t>
            </a:r>
            <a:r>
              <a:rPr lang="en-US" sz="6500" i="1" u="sng" dirty="0" smtClean="0">
                <a:solidFill>
                  <a:srgbClr val="333399"/>
                </a:solidFill>
              </a:rPr>
              <a:t>By Hand</a:t>
            </a:r>
            <a:endParaRPr lang="en-US" sz="6500" i="1" dirty="0">
              <a:solidFill>
                <a:srgbClr val="333399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65" y="927454"/>
            <a:ext cx="1923917" cy="143959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472" y="2009805"/>
            <a:ext cx="1876238" cy="14610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09" y="2649641"/>
            <a:ext cx="1430778" cy="18962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9" y="3719147"/>
            <a:ext cx="2007704" cy="147674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65" y="4860770"/>
            <a:ext cx="1905000" cy="1524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86" y="6201312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92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2406"/>
          <a:stretch/>
        </p:blipFill>
        <p:spPr>
          <a:xfrm>
            <a:off x="144471" y="1822537"/>
            <a:ext cx="11903058" cy="4846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7" y="1181100"/>
            <a:ext cx="10436085" cy="557403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Scrape, Wash, Rinse, Sanitize and Air Dry</a:t>
            </a:r>
          </a:p>
          <a:p>
            <a:pPr lvl="1"/>
            <a:endParaRPr lang="en-US" sz="3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Dish Washing – </a:t>
            </a:r>
            <a:r>
              <a:rPr lang="en-US" sz="6500" i="1" u="sng" dirty="0" smtClean="0">
                <a:solidFill>
                  <a:srgbClr val="333399"/>
                </a:solidFill>
              </a:rPr>
              <a:t>3 Sink Method</a:t>
            </a:r>
            <a:endParaRPr lang="en-US" sz="6500" i="1" dirty="0">
              <a:solidFill>
                <a:srgbClr val="333399"/>
              </a:solidFill>
            </a:endParaRPr>
          </a:p>
        </p:txBody>
      </p:sp>
      <p:pic>
        <p:nvPicPr>
          <p:cNvPr id="12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906" y="6312736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7" y="1181100"/>
            <a:ext cx="7493186" cy="5574030"/>
          </a:xfrm>
        </p:spPr>
        <p:txBody>
          <a:bodyPr>
            <a:noAutofit/>
          </a:bodyPr>
          <a:lstStyle/>
          <a:p>
            <a:r>
              <a:rPr lang="en-US" sz="3500" b="1" dirty="0"/>
              <a:t>Dish machines are used in the industry to quickly clean and sanitize dishes. </a:t>
            </a:r>
            <a:endParaRPr lang="en-US" sz="3500" b="1" dirty="0" smtClean="0"/>
          </a:p>
          <a:p>
            <a:pPr lvl="1"/>
            <a:r>
              <a:rPr lang="en-US" sz="3500" b="1" dirty="0" smtClean="0"/>
              <a:t>Scrape, rinse or soak items before washing.</a:t>
            </a:r>
          </a:p>
          <a:p>
            <a:pPr lvl="1"/>
            <a:r>
              <a:rPr lang="en-US" sz="3500" b="1" dirty="0" smtClean="0"/>
              <a:t>Never overload the dish racks and use the correct racks.  </a:t>
            </a:r>
          </a:p>
          <a:p>
            <a:pPr lvl="1"/>
            <a:r>
              <a:rPr lang="en-US" sz="3500" b="1" dirty="0" smtClean="0"/>
              <a:t>Frequently check water temperature and pressure.</a:t>
            </a:r>
          </a:p>
          <a:p>
            <a:pPr lvl="1"/>
            <a:r>
              <a:rPr lang="en-US" sz="3500" b="1" dirty="0" smtClean="0"/>
              <a:t>Change the water when necessary. </a:t>
            </a:r>
          </a:p>
          <a:p>
            <a:pPr lvl="1"/>
            <a:endParaRPr lang="en-US" sz="3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Dish Washing – </a:t>
            </a:r>
            <a:r>
              <a:rPr lang="en-US" sz="6500" i="1" u="sng" dirty="0" smtClean="0">
                <a:solidFill>
                  <a:srgbClr val="333399"/>
                </a:solidFill>
              </a:rPr>
              <a:t>Dish Machine</a:t>
            </a:r>
            <a:endParaRPr lang="en-US" sz="6500" i="1" dirty="0">
              <a:solidFill>
                <a:srgbClr val="33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709" y="2051098"/>
            <a:ext cx="3631448" cy="40316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361" y="5948112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7" y="1181100"/>
            <a:ext cx="6440556" cy="557403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Store in a clean, dry location.</a:t>
            </a:r>
          </a:p>
          <a:p>
            <a:pPr lvl="0"/>
            <a:r>
              <a:rPr lang="en-US" sz="4000" b="1" dirty="0" smtClean="0"/>
              <a:t>Store at least 6-inches above the floor.</a:t>
            </a:r>
          </a:p>
          <a:p>
            <a:pPr lvl="0"/>
            <a:r>
              <a:rPr lang="en-US" sz="4000" b="1" dirty="0" smtClean="0"/>
              <a:t>Store upside down on a clean, sanitized surface.</a:t>
            </a:r>
          </a:p>
          <a:p>
            <a:pPr lvl="0"/>
            <a:r>
              <a:rPr lang="en-US" sz="4000" b="1" dirty="0" smtClean="0"/>
              <a:t>If storing utensils vertically, store them with handles up.  </a:t>
            </a:r>
          </a:p>
          <a:p>
            <a:pPr lvl="1"/>
            <a:endParaRPr lang="en-US" sz="3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Storing Dishes and Utensils</a:t>
            </a:r>
            <a:endParaRPr lang="en-US" sz="6500" i="1" dirty="0">
              <a:solidFill>
                <a:srgbClr val="3333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147" y="1328138"/>
            <a:ext cx="3902574" cy="52799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394" y="6312736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1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5" y="2372264"/>
            <a:ext cx="5061005" cy="3545457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/>
              <a:t>The handwashing sink is to be used for handwashing ONLY.</a:t>
            </a:r>
          </a:p>
          <a:p>
            <a:pPr lvl="0"/>
            <a:r>
              <a:rPr lang="en-US" sz="3600" b="1" dirty="0" smtClean="0"/>
              <a:t>Never use this sink for other purposes.</a:t>
            </a:r>
          </a:p>
          <a:p>
            <a:pPr marL="0" lvl="0" indent="0">
              <a:buNone/>
            </a:pPr>
            <a:endParaRPr lang="en-US" sz="3600" b="1" dirty="0" smtClean="0"/>
          </a:p>
          <a:p>
            <a:pPr lvl="0"/>
            <a:endParaRPr lang="en-US" sz="28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2192000" cy="1389452"/>
          </a:xfrm>
        </p:spPr>
        <p:txBody>
          <a:bodyPr>
            <a:normAutofit fontScale="90000"/>
          </a:bodyPr>
          <a:lstStyle/>
          <a:p>
            <a:r>
              <a:rPr lang="en-US" sz="8900" u="sng" dirty="0" smtClean="0">
                <a:solidFill>
                  <a:srgbClr val="333399"/>
                </a:solidFill>
              </a:rPr>
              <a:t>Handwashing Sink</a:t>
            </a:r>
            <a:endParaRPr lang="en-US" sz="800" dirty="0">
              <a:solidFill>
                <a:srgbClr val="3333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939" y="3282351"/>
            <a:ext cx="2488182" cy="3321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5011" r="2986" b="5882"/>
          <a:stretch/>
        </p:blipFill>
        <p:spPr bwMode="auto">
          <a:xfrm>
            <a:off x="6190954" y="1518249"/>
            <a:ext cx="3564798" cy="2553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62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5" y="1181100"/>
            <a:ext cx="5061005" cy="5574030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/>
              <a:t>Wet hands and arms with warm/hot water.</a:t>
            </a:r>
          </a:p>
          <a:p>
            <a:pPr lvl="0"/>
            <a:r>
              <a:rPr lang="en-US" sz="2800" b="1" dirty="0" smtClean="0"/>
              <a:t>Apply soap.</a:t>
            </a:r>
          </a:p>
          <a:p>
            <a:pPr lvl="0"/>
            <a:r>
              <a:rPr lang="en-US" sz="2800" b="1" dirty="0" smtClean="0"/>
              <a:t>Scrub hands and arms vigorously for at least 10-15 seconds.</a:t>
            </a:r>
          </a:p>
          <a:p>
            <a:pPr lvl="0"/>
            <a:r>
              <a:rPr lang="en-US" sz="2800" b="1" dirty="0" smtClean="0"/>
              <a:t>Rinse hands and arms thoroughly. </a:t>
            </a:r>
          </a:p>
          <a:p>
            <a:pPr lvl="0"/>
            <a:r>
              <a:rPr lang="en-US" sz="2800" b="1" dirty="0" smtClean="0"/>
              <a:t>Use an antiseptic after washing hands</a:t>
            </a:r>
          </a:p>
          <a:p>
            <a:pPr lvl="1"/>
            <a:r>
              <a:rPr lang="en-US" sz="2000" b="1" dirty="0"/>
              <a:t>W</a:t>
            </a:r>
            <a:r>
              <a:rPr lang="en-US" sz="2000" b="1" dirty="0" smtClean="0"/>
              <a:t>ait for antiseptic to dry before touching food or equipment and before putting on gloves.</a:t>
            </a:r>
          </a:p>
          <a:p>
            <a:pPr lvl="0"/>
            <a:endParaRPr lang="en-US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2192000" cy="1389452"/>
          </a:xfrm>
        </p:spPr>
        <p:txBody>
          <a:bodyPr>
            <a:normAutofit fontScale="90000"/>
          </a:bodyPr>
          <a:lstStyle/>
          <a:p>
            <a:r>
              <a:rPr lang="en-US" sz="8900" u="sng" dirty="0" smtClean="0">
                <a:solidFill>
                  <a:srgbClr val="333399"/>
                </a:solidFill>
              </a:rPr>
              <a:t>Washing Hands- </a:t>
            </a:r>
            <a:r>
              <a:rPr lang="en-US" sz="4800" u="sng" dirty="0" smtClean="0">
                <a:solidFill>
                  <a:srgbClr val="333399"/>
                </a:solidFill>
              </a:rPr>
              <a:t>a 20 second process</a:t>
            </a:r>
            <a:endParaRPr lang="en-US" sz="800" dirty="0">
              <a:solidFill>
                <a:srgbClr val="33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644" y="1464909"/>
            <a:ext cx="2784144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955" y="1464909"/>
            <a:ext cx="2796024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084" y="4065185"/>
            <a:ext cx="2809704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2955" y="4065185"/>
            <a:ext cx="2826336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86" y="6201312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5" y="1181100"/>
            <a:ext cx="4771063" cy="5574030"/>
          </a:xfrm>
        </p:spPr>
        <p:txBody>
          <a:bodyPr>
            <a:noAutofit/>
          </a:bodyPr>
          <a:lstStyle/>
          <a:p>
            <a:pPr lvl="0"/>
            <a:r>
              <a:rPr lang="en-US" sz="4200" b="1" dirty="0" smtClean="0"/>
              <a:t>Dry hands and arms with a paper towel.</a:t>
            </a:r>
          </a:p>
          <a:p>
            <a:pPr lvl="0"/>
            <a:r>
              <a:rPr lang="en-US" sz="4200" b="1" dirty="0" smtClean="0"/>
              <a:t>Do not use apron or clothing.</a:t>
            </a:r>
          </a:p>
          <a:p>
            <a:pPr lvl="0"/>
            <a:r>
              <a:rPr lang="en-US" sz="4200" b="1" dirty="0" smtClean="0"/>
              <a:t>Use paper towels to turn off the faucet and open doors.</a:t>
            </a:r>
            <a:endParaRPr lang="en-US" sz="4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9422296" cy="1389452"/>
          </a:xfrm>
        </p:spPr>
        <p:txBody>
          <a:bodyPr>
            <a:normAutofit fontScale="90000"/>
          </a:bodyPr>
          <a:lstStyle/>
          <a:p>
            <a:r>
              <a:rPr lang="en-US" sz="11100" u="sng" dirty="0" smtClean="0">
                <a:solidFill>
                  <a:srgbClr val="333399"/>
                </a:solidFill>
              </a:rPr>
              <a:t>Drying Hands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921" y="1415838"/>
            <a:ext cx="2779776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05" y="3874219"/>
            <a:ext cx="2991104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416" y="3894294"/>
            <a:ext cx="2893568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86" y="5863380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6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8" y="1181100"/>
            <a:ext cx="6977268" cy="5574030"/>
          </a:xfrm>
        </p:spPr>
        <p:txBody>
          <a:bodyPr>
            <a:noAutofit/>
          </a:bodyPr>
          <a:lstStyle/>
          <a:p>
            <a:pPr lvl="0"/>
            <a:r>
              <a:rPr lang="en-US" sz="3000" b="1" dirty="0" smtClean="0"/>
              <a:t>After using the restroom</a:t>
            </a:r>
          </a:p>
          <a:p>
            <a:pPr lvl="0"/>
            <a:r>
              <a:rPr lang="en-US" sz="3000" b="1" dirty="0" smtClean="0"/>
              <a:t>After coughing/sneezing</a:t>
            </a:r>
          </a:p>
          <a:p>
            <a:pPr lvl="0"/>
            <a:r>
              <a:rPr lang="en-US" sz="3000" b="1" dirty="0" smtClean="0"/>
              <a:t>Before &amp; after handling raw meat, poultry or eggs </a:t>
            </a:r>
          </a:p>
          <a:p>
            <a:pPr lvl="0"/>
            <a:r>
              <a:rPr lang="en-US" sz="3000" b="1" dirty="0" smtClean="0"/>
              <a:t>Before putting on gloves</a:t>
            </a:r>
          </a:p>
          <a:p>
            <a:pPr lvl="0"/>
            <a:r>
              <a:rPr lang="en-US" sz="3000" b="1" dirty="0" smtClean="0"/>
              <a:t>After touching clothing or aprons</a:t>
            </a:r>
          </a:p>
          <a:p>
            <a:pPr lvl="0"/>
            <a:r>
              <a:rPr lang="en-US" sz="3000" b="1" dirty="0" smtClean="0"/>
              <a:t>After handling money</a:t>
            </a:r>
          </a:p>
          <a:p>
            <a:pPr lvl="0"/>
            <a:r>
              <a:rPr lang="en-US" sz="3000" b="1" dirty="0" smtClean="0"/>
              <a:t>After handling garbage or trash</a:t>
            </a:r>
          </a:p>
          <a:p>
            <a:pPr lvl="0"/>
            <a:r>
              <a:rPr lang="en-US" sz="3000" b="1" dirty="0" smtClean="0"/>
              <a:t>After handling dirty equipment/utensils</a:t>
            </a:r>
          </a:p>
          <a:p>
            <a:pPr lvl="0"/>
            <a:r>
              <a:rPr lang="en-US" sz="3000" b="1" dirty="0" smtClean="0"/>
              <a:t>Before, during and after food preparation</a:t>
            </a:r>
          </a:p>
          <a:p>
            <a:pPr lvl="0"/>
            <a:endParaRPr lang="en-US" sz="4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rmAutofit fontScale="90000"/>
          </a:bodyPr>
          <a:lstStyle/>
          <a:p>
            <a:r>
              <a:rPr lang="en-US" sz="11100" u="sng" dirty="0" smtClean="0">
                <a:solidFill>
                  <a:srgbClr val="333399"/>
                </a:solidFill>
              </a:rPr>
              <a:t>When to Wash Hands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14338" name="Picture 2" descr="http://knoxvillecpr.com/wp-content/uploads/2014/10/WASHING-HAND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5530" r="15927" b="2003"/>
          <a:stretch/>
        </p:blipFill>
        <p:spPr bwMode="auto">
          <a:xfrm>
            <a:off x="6884249" y="1928191"/>
            <a:ext cx="4525871" cy="30811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196" y="4783848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0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8" y="1181100"/>
            <a:ext cx="6102625" cy="5574030"/>
          </a:xfrm>
        </p:spPr>
        <p:txBody>
          <a:bodyPr>
            <a:noAutofit/>
          </a:bodyPr>
          <a:lstStyle/>
          <a:p>
            <a:pPr lvl="0"/>
            <a:r>
              <a:rPr lang="en-US" sz="4500" b="1" dirty="0" smtClean="0"/>
              <a:t>Wear clean clothing and aprons.</a:t>
            </a:r>
          </a:p>
          <a:p>
            <a:pPr lvl="0"/>
            <a:r>
              <a:rPr lang="en-US" sz="4500" b="1" dirty="0" smtClean="0"/>
              <a:t>Tie back or cover hair. </a:t>
            </a:r>
          </a:p>
          <a:p>
            <a:pPr lvl="0"/>
            <a:r>
              <a:rPr lang="en-US" sz="4500" b="1" dirty="0" smtClean="0"/>
              <a:t>Remove jewelry from hands and arms including rings, bracelets and watches.</a:t>
            </a:r>
          </a:p>
          <a:p>
            <a:pPr lvl="1"/>
            <a:r>
              <a:rPr lang="en-US" sz="4000" b="1" dirty="0" smtClean="0"/>
              <a:t>Expect for a plain band  </a:t>
            </a:r>
          </a:p>
          <a:p>
            <a:pPr lvl="0"/>
            <a:endParaRPr lang="en-US" sz="3000" b="1" dirty="0" smtClean="0"/>
          </a:p>
          <a:p>
            <a:pPr lvl="0"/>
            <a:endParaRPr lang="en-US" sz="4200" b="1" dirty="0"/>
          </a:p>
        </p:txBody>
      </p:sp>
      <p:pic>
        <p:nvPicPr>
          <p:cNvPr id="16388" name="Picture 4" descr="http://visarts.org/blog/wp-content/uploads/2013/03/gold-1024x6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0" t="5437" r="19054" b="8271"/>
          <a:stretch/>
        </p:blipFill>
        <p:spPr bwMode="auto">
          <a:xfrm>
            <a:off x="9890748" y="4554067"/>
            <a:ext cx="2214128" cy="210940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Clothing, Hair and Jewelry 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207" y="1451113"/>
            <a:ext cx="2153903" cy="287187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chef-point.com/wp-content/uploads/2013/11/bib.apron_.studi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9" r="15255"/>
          <a:stretch/>
        </p:blipFill>
        <p:spPr bwMode="auto">
          <a:xfrm>
            <a:off x="7056783" y="1300001"/>
            <a:ext cx="2293731" cy="51305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24" y="3146147"/>
            <a:ext cx="1990776" cy="204207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650" y="6287075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8" y="1181100"/>
            <a:ext cx="6579923" cy="5574030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/>
              <a:t>Avoid bare-hand contact with ready to eat foods. </a:t>
            </a:r>
          </a:p>
          <a:p>
            <a:pPr lvl="0"/>
            <a:r>
              <a:rPr lang="en-US" sz="2800" b="1" dirty="0" smtClean="0"/>
              <a:t>Wear gloves if you have </a:t>
            </a:r>
            <a:r>
              <a:rPr lang="en-US" sz="2800" b="1" dirty="0"/>
              <a:t>o</a:t>
            </a:r>
            <a:r>
              <a:rPr lang="en-US" sz="2800" b="1" dirty="0" smtClean="0"/>
              <a:t>pen sores or cuts on hands.</a:t>
            </a:r>
          </a:p>
          <a:p>
            <a:pPr lvl="1"/>
            <a:r>
              <a:rPr lang="en-US" sz="2800" b="1" dirty="0" smtClean="0"/>
              <a:t>A bandage must cover the wound completely and a glove must be worn over the bandage.</a:t>
            </a:r>
          </a:p>
          <a:p>
            <a:pPr lvl="0"/>
            <a:r>
              <a:rPr lang="en-US" sz="2800" b="1" dirty="0" smtClean="0"/>
              <a:t>Use the correct size so they fit.</a:t>
            </a:r>
          </a:p>
          <a:p>
            <a:pPr lvl="0"/>
            <a:r>
              <a:rPr lang="en-US" sz="2800" b="1" dirty="0" smtClean="0"/>
              <a:t>Never rinse, wash or reuse gloves.</a:t>
            </a:r>
          </a:p>
          <a:p>
            <a:pPr lvl="0"/>
            <a:r>
              <a:rPr lang="en-US" sz="2800" b="1" dirty="0" smtClean="0"/>
              <a:t>Wash hands before putting on gloves and when changing to a new pair. </a:t>
            </a:r>
          </a:p>
          <a:p>
            <a:pPr lvl="0"/>
            <a:r>
              <a:rPr lang="en-US" sz="2800" b="1" dirty="0" smtClean="0"/>
              <a:t>Change gloves with each new task.</a:t>
            </a:r>
            <a:endParaRPr lang="en-US" sz="28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Wearing Gloves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314" y="2061713"/>
            <a:ext cx="4443670" cy="31346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254" y="5042266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1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7" y="1181100"/>
            <a:ext cx="7343794" cy="5574030"/>
          </a:xfrm>
        </p:spPr>
        <p:txBody>
          <a:bodyPr>
            <a:noAutofit/>
          </a:bodyPr>
          <a:lstStyle/>
          <a:p>
            <a:pPr lvl="0"/>
            <a:r>
              <a:rPr lang="en-US" sz="3900" b="1" dirty="0" smtClean="0"/>
              <a:t>Remove garbage from prep area as quickly as possible. </a:t>
            </a:r>
          </a:p>
          <a:p>
            <a:pPr lvl="0"/>
            <a:r>
              <a:rPr lang="en-US" sz="3900" b="1" dirty="0" smtClean="0"/>
              <a:t>Do not clean garbage containers </a:t>
            </a:r>
            <a:r>
              <a:rPr lang="en-US" sz="3900" b="1" dirty="0" smtClean="0"/>
              <a:t>in </a:t>
            </a:r>
            <a:r>
              <a:rPr lang="en-US" sz="3900" b="1" dirty="0" smtClean="0"/>
              <a:t>food prep areas. </a:t>
            </a:r>
          </a:p>
          <a:p>
            <a:pPr lvl="0"/>
            <a:r>
              <a:rPr lang="en-US" sz="3900" b="1" dirty="0" smtClean="0"/>
              <a:t>Use trashcan liners</a:t>
            </a:r>
          </a:p>
          <a:p>
            <a:pPr lvl="0"/>
            <a:r>
              <a:rPr lang="en-US" sz="3900" b="1" dirty="0" smtClean="0"/>
              <a:t>Clean the inside and outside of garbage containers often.</a:t>
            </a:r>
          </a:p>
          <a:p>
            <a:pPr lvl="0"/>
            <a:r>
              <a:rPr lang="en-US" sz="3900" b="1" dirty="0" smtClean="0"/>
              <a:t>Close the lids on outdoor containers.  </a:t>
            </a:r>
          </a:p>
          <a:p>
            <a:pPr lvl="1"/>
            <a:endParaRPr lang="en-US" sz="3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Trash and Garbage</a:t>
            </a:r>
            <a:endParaRPr lang="en-US" sz="6500" i="1" dirty="0">
              <a:solidFill>
                <a:srgbClr val="333399"/>
              </a:solidFill>
            </a:endParaRPr>
          </a:p>
        </p:txBody>
      </p:sp>
      <p:pic>
        <p:nvPicPr>
          <p:cNvPr id="21506" name="Picture 2" descr="http://ace.imageg.net/graphics/product_images/pACE3-6324267d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6" t="7096" r="16449" b="6922"/>
          <a:stretch/>
        </p:blipFill>
        <p:spPr bwMode="auto">
          <a:xfrm>
            <a:off x="8119047" y="1637930"/>
            <a:ext cx="3721492" cy="470323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394" y="6213346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74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4159" y="1181100"/>
            <a:ext cx="6939011" cy="557403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Keep all work surfaces clean.</a:t>
            </a:r>
          </a:p>
          <a:p>
            <a:pPr lvl="0"/>
            <a:r>
              <a:rPr lang="en-US" sz="3200" b="1" dirty="0" smtClean="0"/>
              <a:t>Disinfect work surfaces to prevent cross-contamination.</a:t>
            </a:r>
          </a:p>
          <a:p>
            <a:pPr lvl="0"/>
            <a:r>
              <a:rPr lang="en-US" sz="3200" b="1" dirty="0" smtClean="0"/>
              <a:t>Surfaces that are in constant use must be cleaned and sanitized after 4 hours.</a:t>
            </a:r>
          </a:p>
          <a:p>
            <a:pPr lvl="0"/>
            <a:r>
              <a:rPr lang="en-US" sz="3200" b="1" dirty="0" smtClean="0"/>
              <a:t>Clean crumbs and spills, store staples in airtight containers and dispose of garbage properly to reduce pests/insects.  </a:t>
            </a:r>
          </a:p>
          <a:p>
            <a:r>
              <a:rPr lang="en-US" sz="3200" b="1" dirty="0"/>
              <a:t>If taste testing foods, always use a clean spoon and use it only once.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11958984" cy="138945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333399"/>
                </a:solidFill>
              </a:rPr>
              <a:t>Cleaning and Sanitizing 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19458" name="Picture 2" descr="http://blog.blueapron.com/wp-content/uploads/2014/04/Wiping-counters-1000p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2" r="6468" b="9478"/>
          <a:stretch/>
        </p:blipFill>
        <p:spPr bwMode="auto">
          <a:xfrm>
            <a:off x="8072732" y="2674189"/>
            <a:ext cx="3603157" cy="230737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282" y="4756093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ly market design temp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illy market design template" id="{A9CABA2C-7C9D-4B04-97BF-30ACAA33F979}" vid="{946736E9-A178-4D9A-96AE-381F31C2770F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C1B467-D5BC-4F2C-BB2A-C5C3CD501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Chilly market design slides</Template>
  <TotalTime>0</TotalTime>
  <Words>619</Words>
  <Application>Microsoft Office PowerPoint</Application>
  <PresentationFormat>Widescreen</PresentationFormat>
  <Paragraphs>84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Wingdings 3</vt:lpstr>
      <vt:lpstr>Chilly market design template</vt:lpstr>
      <vt:lpstr>SANITATION &amp; HYGIENE with</vt:lpstr>
      <vt:lpstr>Handwashing Sink</vt:lpstr>
      <vt:lpstr>Washing Hands- a 20 second process</vt:lpstr>
      <vt:lpstr>Drying Hands</vt:lpstr>
      <vt:lpstr>When to Wash Hands</vt:lpstr>
      <vt:lpstr>Clothing, Hair and Jewelry </vt:lpstr>
      <vt:lpstr>Wearing Gloves</vt:lpstr>
      <vt:lpstr>Trash and Garbage</vt:lpstr>
      <vt:lpstr>Cleaning and Sanitizing </vt:lpstr>
      <vt:lpstr>Cleaning and Sanitizing </vt:lpstr>
      <vt:lpstr>Cleaning and Sanitizing </vt:lpstr>
      <vt:lpstr>Dish Washing - By Hand</vt:lpstr>
      <vt:lpstr>Dish Washing – 3 Sink Method</vt:lpstr>
      <vt:lpstr>Dish Washing – Dish Machine</vt:lpstr>
      <vt:lpstr>Storing Dishes and Utensils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2015-06-10T16:36:47Z</dcterms:created>
  <dcterms:modified xsi:type="dcterms:W3CDTF">2015-09-24T03:16:22Z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TC034605069991</vt:lpwstr>
  </property>
</Properties>
</file>