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56" r:id="rId2"/>
    <p:sldId id="258" r:id="rId3"/>
    <p:sldId id="260" r:id="rId4"/>
    <p:sldId id="261" r:id="rId5"/>
    <p:sldId id="262" r:id="rId6"/>
    <p:sldId id="269" r:id="rId7"/>
    <p:sldId id="265" r:id="rId8"/>
    <p:sldId id="270" r:id="rId9"/>
    <p:sldId id="273" r:id="rId10"/>
    <p:sldId id="271" r:id="rId11"/>
    <p:sldId id="272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993" autoAdjust="0"/>
  </p:normalViewPr>
  <p:slideViewPr>
    <p:cSldViewPr>
      <p:cViewPr varScale="1">
        <p:scale>
          <a:sx n="58" d="100"/>
          <a:sy n="58" d="100"/>
        </p:scale>
        <p:origin x="17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9F9E39-5BDA-4A80-A3BD-8C4EC8792A9D}" type="datetimeFigureOut">
              <a:rPr lang="en-US" smtClean="0"/>
              <a:pPr/>
              <a:t>8/18/2015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E084D9-A368-40DD-9715-17C6CC28128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635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084D9-A368-40DD-9715-17C6CC28128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833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Ingredients</a:t>
            </a:r>
          </a:p>
          <a:p>
            <a:pPr lvl="1"/>
            <a:r>
              <a:rPr lang="en-US" sz="1400" dirty="0" smtClean="0"/>
              <a:t>Complete list of ingredient with specific amounts in the order they are to be used.</a:t>
            </a:r>
          </a:p>
          <a:p>
            <a:endParaRPr lang="en-US" sz="1400" dirty="0" smtClean="0"/>
          </a:p>
          <a:p>
            <a:r>
              <a:rPr lang="en-US" sz="1400" dirty="0" smtClean="0"/>
              <a:t>Directions</a:t>
            </a:r>
          </a:p>
          <a:p>
            <a:pPr lvl="1"/>
            <a:r>
              <a:rPr lang="en-US" sz="1400" dirty="0" smtClean="0"/>
              <a:t>Step-by-step logical instructions that are stated clearly.</a:t>
            </a:r>
          </a:p>
          <a:p>
            <a:endParaRPr lang="en-US" sz="1400" dirty="0" smtClean="0"/>
          </a:p>
          <a:p>
            <a:r>
              <a:rPr lang="en-US" sz="1400" dirty="0" smtClean="0"/>
              <a:t>Equipment</a:t>
            </a:r>
          </a:p>
          <a:p>
            <a:pPr lvl="1"/>
            <a:r>
              <a:rPr lang="en-US" sz="1400" dirty="0" smtClean="0"/>
              <a:t>Kind and size of equipment to be used.</a:t>
            </a:r>
          </a:p>
          <a:p>
            <a:endParaRPr lang="en-US" sz="1400" dirty="0" smtClean="0"/>
          </a:p>
          <a:p>
            <a:r>
              <a:rPr lang="en-US" sz="1400" dirty="0" smtClean="0"/>
              <a:t>Temperature Terms</a:t>
            </a:r>
          </a:p>
          <a:p>
            <a:pPr lvl="1"/>
            <a:r>
              <a:rPr lang="en-US" sz="1400" dirty="0" smtClean="0"/>
              <a:t>Such as simmer or chill.</a:t>
            </a:r>
          </a:p>
          <a:p>
            <a:endParaRPr lang="en-US" sz="1400" dirty="0" smtClean="0"/>
          </a:p>
          <a:p>
            <a:r>
              <a:rPr lang="en-US" sz="1400" dirty="0" smtClean="0"/>
              <a:t>Servings/Yield</a:t>
            </a:r>
          </a:p>
          <a:p>
            <a:pPr lvl="1"/>
            <a:r>
              <a:rPr lang="en-US" sz="1400" dirty="0" smtClean="0"/>
              <a:t>How much does this recipe make?</a:t>
            </a:r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084D9-A368-40DD-9715-17C6CC28128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026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Likes/Dislikes</a:t>
            </a:r>
          </a:p>
          <a:p>
            <a:pPr lvl="1"/>
            <a:r>
              <a:rPr lang="en-US" sz="1400" dirty="0" smtClean="0"/>
              <a:t>Why put forth all the effort to make something no one likes!</a:t>
            </a:r>
          </a:p>
          <a:p>
            <a:endParaRPr lang="en-US" sz="1400" dirty="0" smtClean="0"/>
          </a:p>
          <a:p>
            <a:r>
              <a:rPr lang="en-US" sz="1400" dirty="0" smtClean="0"/>
              <a:t>Time</a:t>
            </a:r>
          </a:p>
          <a:p>
            <a:pPr lvl="1"/>
            <a:r>
              <a:rPr lang="en-US" sz="1400" dirty="0" smtClean="0"/>
              <a:t>How much time do you have?  30 minutes or 2 hours?</a:t>
            </a:r>
          </a:p>
          <a:p>
            <a:endParaRPr lang="en-US" sz="1400" dirty="0" smtClean="0"/>
          </a:p>
          <a:p>
            <a:r>
              <a:rPr lang="en-US" sz="1400" dirty="0" smtClean="0"/>
              <a:t>Ingredients on Hand</a:t>
            </a:r>
          </a:p>
          <a:p>
            <a:pPr lvl="1"/>
            <a:r>
              <a:rPr lang="en-US" sz="1400" dirty="0" smtClean="0"/>
              <a:t>Do you want to make a recipe with ingredient you already have, or are you going to have to make a special trip to the store?</a:t>
            </a:r>
          </a:p>
          <a:p>
            <a:endParaRPr lang="en-US" sz="1400" dirty="0" smtClean="0"/>
          </a:p>
          <a:p>
            <a:r>
              <a:rPr lang="en-US" sz="1400" dirty="0" smtClean="0"/>
              <a:t>Cooking Skill</a:t>
            </a:r>
          </a:p>
          <a:p>
            <a:pPr lvl="1"/>
            <a:r>
              <a:rPr lang="en-US" sz="1400" dirty="0" smtClean="0"/>
              <a:t>Do you have the skill and know-how to make that particular recipe?</a:t>
            </a:r>
          </a:p>
          <a:p>
            <a:endParaRPr lang="en-US" sz="1400" dirty="0" smtClean="0"/>
          </a:p>
          <a:p>
            <a:r>
              <a:rPr lang="en-US" sz="1400" dirty="0" smtClean="0"/>
              <a:t>Budget</a:t>
            </a:r>
          </a:p>
          <a:p>
            <a:pPr lvl="1"/>
            <a:r>
              <a:rPr lang="en-US" sz="1400" dirty="0" smtClean="0"/>
              <a:t>How much money do you have to spend on ingredients?  Is it going to be a sirloin steak or potato bar?</a:t>
            </a:r>
          </a:p>
          <a:p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084D9-A368-40DD-9715-17C6CC28128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379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When</a:t>
            </a:r>
            <a:r>
              <a:rPr lang="en-US" sz="1400" baseline="0" dirty="0" smtClean="0"/>
              <a:t> cutting a recipe in half, or doubling a recipe, the cooking temperature will remain the same.  However, the amount of ingredients, length of cooking time and size of pan will be affected.  Use appropriate math principles for increasing/decreasing fractions.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Quick review on fractions:</a:t>
            </a:r>
          </a:p>
          <a:p>
            <a:pPr lvl="1"/>
            <a:r>
              <a:rPr lang="en-US" sz="1400" dirty="0" smtClean="0"/>
              <a:t>What is half of 2/3?</a:t>
            </a:r>
          </a:p>
          <a:p>
            <a:pPr lvl="1"/>
            <a:r>
              <a:rPr lang="en-US" sz="1400" dirty="0" smtClean="0"/>
              <a:t>What is double of 2/3?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084D9-A368-40DD-9715-17C6CC28128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377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400" dirty="0" smtClean="0"/>
              <a:t>Read the entire recipe.</a:t>
            </a:r>
          </a:p>
          <a:p>
            <a:pPr lvl="1"/>
            <a:r>
              <a:rPr lang="en-US" sz="1400" dirty="0" smtClean="0"/>
              <a:t>Read the recipe all the way through before you do anything!  Every word!</a:t>
            </a:r>
          </a:p>
          <a:p>
            <a:endParaRPr lang="en-US" sz="1400" dirty="0" smtClean="0"/>
          </a:p>
          <a:p>
            <a:r>
              <a:rPr lang="en-US" sz="1400" dirty="0" smtClean="0"/>
              <a:t>Ingredients</a:t>
            </a:r>
          </a:p>
          <a:p>
            <a:pPr lvl="1"/>
            <a:r>
              <a:rPr lang="en-US" sz="1400" dirty="0" smtClean="0"/>
              <a:t>Set out all ingredients onto the counter to make sure you have all that is needed.</a:t>
            </a:r>
          </a:p>
          <a:p>
            <a:pPr lvl="1"/>
            <a:r>
              <a:rPr lang="en-US" sz="1400" dirty="0" smtClean="0"/>
              <a:t>If you are not familiar with an ingredient listed, look it up so you will recognize it the next time.</a:t>
            </a:r>
          </a:p>
          <a:p>
            <a:endParaRPr lang="en-US" sz="1400" dirty="0" smtClean="0"/>
          </a:p>
          <a:p>
            <a:r>
              <a:rPr lang="en-US" sz="1400" dirty="0" smtClean="0"/>
              <a:t>Equipment</a:t>
            </a:r>
          </a:p>
          <a:p>
            <a:pPr lvl="1"/>
            <a:r>
              <a:rPr lang="en-US" sz="1400" dirty="0" smtClean="0"/>
              <a:t>See if you have the right equipment to work with.</a:t>
            </a:r>
          </a:p>
          <a:p>
            <a:pPr lvl="1"/>
            <a:r>
              <a:rPr lang="en-US" sz="1400" dirty="0" smtClean="0"/>
              <a:t>There is nothing more frustrating than to be in the middle of a recipe and find you do not have the right pan or pot!</a:t>
            </a:r>
          </a:p>
          <a:p>
            <a:endParaRPr lang="en-US" sz="1400" dirty="0" smtClean="0"/>
          </a:p>
          <a:p>
            <a:r>
              <a:rPr lang="en-US" sz="1400" dirty="0" smtClean="0"/>
              <a:t>Preparation</a:t>
            </a:r>
          </a:p>
          <a:p>
            <a:pPr lvl="1"/>
            <a:r>
              <a:rPr lang="en-US" sz="1400" dirty="0" smtClean="0"/>
              <a:t>Do as much preparation prior to combining ingredients as you possibly can—following exactly, of course, recipe directions.</a:t>
            </a:r>
          </a:p>
          <a:p>
            <a:endParaRPr lang="en-US" sz="1400" dirty="0" smtClean="0"/>
          </a:p>
          <a:p>
            <a:r>
              <a:rPr lang="en-US" sz="1400" dirty="0" smtClean="0"/>
              <a:t>Follow the recipe to the letter!</a:t>
            </a:r>
          </a:p>
          <a:p>
            <a:pPr lvl="1"/>
            <a:r>
              <a:rPr lang="en-US" sz="1400" dirty="0" smtClean="0"/>
              <a:t>All recipes published today are thoroughly tested, and the directions given should be followed meticulously.</a:t>
            </a:r>
          </a:p>
          <a:p>
            <a:pPr lvl="1"/>
            <a:r>
              <a:rPr lang="en-US" sz="1400" dirty="0" smtClean="0"/>
              <a:t>Once you are more experienced</a:t>
            </a:r>
            <a:r>
              <a:rPr lang="en-US" sz="1400" baseline="0" dirty="0" smtClean="0"/>
              <a:t> </a:t>
            </a:r>
            <a:r>
              <a:rPr lang="en-US" sz="1400" dirty="0" smtClean="0"/>
              <a:t>with cooking, making changes and taking liberties with a recipe can be appropriate.</a:t>
            </a:r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084D9-A368-40DD-9715-17C6CC28128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8965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Sleeping Beauty Video</a:t>
            </a:r>
            <a:r>
              <a:rPr lang="en-US" sz="1400" b="1" u="sng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Clips</a:t>
            </a:r>
            <a:endParaRPr lang="en-US" sz="1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Scene 10</a:t>
            </a:r>
          </a:p>
          <a:p>
            <a:pPr lvl="0"/>
            <a:r>
              <a: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Begin – The fairy godmothers send Aurora out to pick berries.  They then begin to cook and sew.</a:t>
            </a:r>
          </a:p>
          <a:p>
            <a:pPr lvl="0"/>
            <a:r>
              <a: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End – The fairy godmothers begin to reminisce about Aurora and their 16 years together.</a:t>
            </a:r>
          </a:p>
          <a:p>
            <a:r>
              <a: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Scene 15</a:t>
            </a:r>
          </a:p>
          <a:p>
            <a:pPr lvl="0"/>
            <a:r>
              <a: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Begin – The beginning of the scene, to see how the cake turns out.</a:t>
            </a:r>
          </a:p>
          <a:p>
            <a:pPr lvl="0"/>
            <a:r>
              <a: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End – When the cake runs down the broomstick handle.</a:t>
            </a:r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084D9-A368-40DD-9715-17C6CC28128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807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Have the students complete the Cooking</a:t>
            </a:r>
            <a:r>
              <a:rPr lang="en-US" sz="1400" baseline="0" dirty="0" smtClean="0"/>
              <a:t> Terms worksheet in their kitchen units.</a:t>
            </a:r>
          </a:p>
          <a:p>
            <a:endParaRPr lang="en-US" sz="1400" baseline="0" dirty="0" smtClean="0"/>
          </a:p>
          <a:p>
            <a:r>
              <a:rPr lang="en-US" sz="1400" baseline="0" dirty="0" smtClean="0"/>
              <a:t>Review the answers together as a class.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084D9-A368-40DD-9715-17C6CC28128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925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E2A7-4858-4A2C-B1EB-D95643112054}" type="datetimeFigureOut">
              <a:rPr lang="en-US" smtClean="0"/>
              <a:pPr/>
              <a:t>8/18/2015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C36927-17D0-44E2-97DF-A80F08AA52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E2A7-4858-4A2C-B1EB-D95643112054}" type="datetimeFigureOut">
              <a:rPr lang="en-US" smtClean="0"/>
              <a:pPr/>
              <a:t>8/18/2015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6927-17D0-44E2-97DF-A80F08AA52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DC36927-17D0-44E2-97DF-A80F08AA52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E2A7-4858-4A2C-B1EB-D95643112054}" type="datetimeFigureOut">
              <a:rPr lang="en-US" smtClean="0"/>
              <a:pPr/>
              <a:t>8/18/2015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E2A7-4858-4A2C-B1EB-D95643112054}" type="datetimeFigureOut">
              <a:rPr lang="en-US" smtClean="0"/>
              <a:pPr/>
              <a:t>8/18/2015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DC36927-17D0-44E2-97DF-A80F08AA52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E2A7-4858-4A2C-B1EB-D95643112054}" type="datetimeFigureOut">
              <a:rPr lang="en-US" smtClean="0"/>
              <a:pPr/>
              <a:t>8/18/2015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C36927-17D0-44E2-97DF-A80F08AA52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226E2A7-4858-4A2C-B1EB-D95643112054}" type="datetimeFigureOut">
              <a:rPr lang="en-US" smtClean="0"/>
              <a:pPr/>
              <a:t>8/18/2015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6927-17D0-44E2-97DF-A80F08AA52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E2A7-4858-4A2C-B1EB-D95643112054}" type="datetimeFigureOut">
              <a:rPr lang="en-US" smtClean="0"/>
              <a:pPr/>
              <a:t>8/18/2015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DC36927-17D0-44E2-97DF-A80F08AA52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E2A7-4858-4A2C-B1EB-D95643112054}" type="datetimeFigureOut">
              <a:rPr lang="en-US" smtClean="0"/>
              <a:pPr/>
              <a:t>8/18/2015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DC36927-17D0-44E2-97DF-A80F08AA52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E2A7-4858-4A2C-B1EB-D95643112054}" type="datetimeFigureOut">
              <a:rPr lang="en-US" smtClean="0"/>
              <a:pPr/>
              <a:t>8/18/2015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C36927-17D0-44E2-97DF-A80F08AA52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C36927-17D0-44E2-97DF-A80F08AA52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E2A7-4858-4A2C-B1EB-D95643112054}" type="datetimeFigureOut">
              <a:rPr lang="en-US" smtClean="0"/>
              <a:pPr/>
              <a:t>8/18/2015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DC36927-17D0-44E2-97DF-A80F08AA52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226E2A7-4858-4A2C-B1EB-D95643112054}" type="datetimeFigureOut">
              <a:rPr lang="en-US" smtClean="0"/>
              <a:pPr/>
              <a:t>8/18/2015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226E2A7-4858-4A2C-B1EB-D95643112054}" type="datetimeFigureOut">
              <a:rPr lang="en-US" smtClean="0"/>
              <a:pPr/>
              <a:t>8/18/2015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C36927-17D0-44E2-97DF-A80F08AA52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905000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RECIPES</a:t>
            </a:r>
            <a:br>
              <a:rPr lang="en-US" sz="4400" b="1" dirty="0" smtClean="0"/>
            </a:br>
            <a:r>
              <a:rPr lang="en-US" sz="4400" b="1" dirty="0" smtClean="0"/>
              <a:t>and</a:t>
            </a:r>
            <a:br>
              <a:rPr lang="en-US" sz="4400" b="1" dirty="0" smtClean="0"/>
            </a:br>
            <a:r>
              <a:rPr lang="en-US" sz="4400" b="1" dirty="0" smtClean="0"/>
              <a:t>COOKING TERMS</a:t>
            </a:r>
            <a:endParaRPr lang="en-US" sz="4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2667000"/>
            <a:ext cx="3665133" cy="349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Review of Cooking Terms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sz="3200" dirty="0" smtClean="0"/>
              <a:t>To remove or strip off the skin or rind of some fruits and vegetables. 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sz="3200" dirty="0" smtClean="0"/>
              <a:t>To work sugar and fat together until the mixture is soft and fluffy. 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sz="3200" dirty="0" smtClean="0"/>
              <a:t>To brown or cook foods with a small amount of fat using low to medium heat.  </a:t>
            </a:r>
          </a:p>
          <a:p>
            <a:pPr marL="514350" indent="-514350">
              <a:buFont typeface="+mj-lt"/>
              <a:buAutoNum type="arabicPeriod" startAt="7"/>
            </a:pPr>
            <a:endParaRPr lang="en-US" dirty="0" smtClean="0"/>
          </a:p>
          <a:p>
            <a:pPr marL="514350" lvl="0" indent="-514350">
              <a:buNone/>
            </a:pPr>
            <a:endParaRPr lang="en-US" dirty="0" smtClean="0"/>
          </a:p>
          <a:p>
            <a:pPr marL="514350" lvl="0" indent="-514350">
              <a:buFont typeface="+mj-lt"/>
              <a:buAutoNum type="arabicPeriod" startAt="7"/>
            </a:pPr>
            <a:endParaRPr lang="en-US" dirty="0" smtClean="0"/>
          </a:p>
          <a:p>
            <a:pPr marL="514350" indent="-514350">
              <a:buFont typeface="+mj-lt"/>
              <a:buAutoNum type="arabicPeriod" startAt="7"/>
            </a:pPr>
            <a:endParaRPr lang="en-US" dirty="0" smtClean="0"/>
          </a:p>
          <a:p>
            <a:pPr marL="514350" lvl="0" indent="-514350">
              <a:buFont typeface="+mj-lt"/>
              <a:buAutoNum type="arabicPeriod" startAt="7"/>
            </a:pPr>
            <a:endParaRPr lang="en-US" dirty="0" smtClean="0"/>
          </a:p>
          <a:p>
            <a:pPr marL="514350" indent="-514350">
              <a:buFont typeface="+mj-lt"/>
              <a:buAutoNum type="arabicPeriod" startAt="7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67400" y="19812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PEEL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486400" y="30480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CREAM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47244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SAUTÉ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Review of Cooking Terms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10"/>
            </a:pPr>
            <a:r>
              <a:rPr lang="en-US" sz="3200" dirty="0" smtClean="0"/>
              <a:t>To coat food heavily with flour, bread crumbs or cornmeal.   </a:t>
            </a:r>
          </a:p>
          <a:p>
            <a:pPr marL="514350" lvl="0" indent="-514350">
              <a:buFont typeface="+mj-lt"/>
              <a:buAutoNum type="arabicPeriod" startAt="10"/>
            </a:pPr>
            <a:r>
              <a:rPr lang="en-US" sz="3200" dirty="0" smtClean="0"/>
              <a:t>To cook by the vapor produced when water is heated to the boiling point.  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sz="3200" dirty="0" smtClean="0"/>
              <a:t>To mix ingredients by gently turning one part over another.  </a:t>
            </a:r>
          </a:p>
          <a:p>
            <a:pPr marL="514350" lvl="0" indent="-514350">
              <a:buNone/>
            </a:pPr>
            <a:endParaRPr lang="en-US" sz="3200" dirty="0" smtClean="0"/>
          </a:p>
          <a:p>
            <a:pPr marL="514350" lvl="0" indent="-514350">
              <a:buFont typeface="+mj-lt"/>
              <a:buAutoNum type="arabicPeriod" startAt="11"/>
            </a:pPr>
            <a:endParaRPr lang="en-US" dirty="0" smtClean="0"/>
          </a:p>
          <a:p>
            <a:pPr marL="514350" indent="-514350">
              <a:buFont typeface="+mj-lt"/>
              <a:buAutoNum type="arabicPeriod" startAt="11"/>
            </a:pPr>
            <a:endParaRPr lang="en-US" dirty="0" smtClean="0"/>
          </a:p>
          <a:p>
            <a:pPr marL="514350" lvl="0" indent="-514350">
              <a:buFont typeface="+mj-lt"/>
              <a:buAutoNum type="arabicPeriod" startAt="11"/>
            </a:pPr>
            <a:endParaRPr lang="en-US" dirty="0" smtClean="0"/>
          </a:p>
          <a:p>
            <a:pPr marL="514350" indent="-514350">
              <a:buFont typeface="+mj-lt"/>
              <a:buAutoNum type="arabicPeriod" startAt="11"/>
            </a:pPr>
            <a:endParaRPr lang="en-US" dirty="0" smtClean="0"/>
          </a:p>
          <a:p>
            <a:pPr marL="514350" lvl="0" indent="-514350">
              <a:buFont typeface="+mj-lt"/>
              <a:buAutoNum type="arabicPeriod" startAt="11"/>
            </a:pPr>
            <a:endParaRPr lang="en-US" dirty="0" smtClean="0"/>
          </a:p>
          <a:p>
            <a:pPr marL="514350" lvl="0" indent="-514350">
              <a:buFont typeface="+mj-lt"/>
              <a:buAutoNum type="arabicPeriod" startAt="11"/>
            </a:pPr>
            <a:endParaRPr lang="en-US" dirty="0" smtClean="0"/>
          </a:p>
          <a:p>
            <a:pPr marL="514350" indent="-514350">
              <a:buFont typeface="+mj-lt"/>
              <a:buAutoNum type="arabicPeriod" startAt="11"/>
            </a:pPr>
            <a:endParaRPr lang="en-US" dirty="0" smtClean="0"/>
          </a:p>
          <a:p>
            <a:pPr marL="514350" lvl="0" indent="-514350">
              <a:buFont typeface="+mj-lt"/>
              <a:buAutoNum type="arabicPeriod" startAt="11"/>
            </a:pPr>
            <a:endParaRPr lang="en-US" dirty="0" smtClean="0"/>
          </a:p>
          <a:p>
            <a:pPr marL="514350" indent="-514350">
              <a:buFont typeface="+mj-lt"/>
              <a:buAutoNum type="arabicPeriod" startAt="11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19812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DREDGE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30480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STEAM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267200" y="41910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FOLD-IN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Review of Cooking Terms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13"/>
            </a:pPr>
            <a:r>
              <a:rPr lang="en-US" sz="3200" dirty="0" smtClean="0"/>
              <a:t>To cut fat into flour with a pastry blender or two knives. </a:t>
            </a:r>
          </a:p>
          <a:p>
            <a:pPr marL="514350" lvl="0" indent="-514350">
              <a:buFont typeface="+mj-lt"/>
              <a:buAutoNum type="arabicPeriod" startAt="13"/>
            </a:pPr>
            <a:r>
              <a:rPr lang="en-US" sz="3200" dirty="0" smtClean="0"/>
              <a:t>To work dough to further mix the ingredients and develop the gluten.</a:t>
            </a:r>
          </a:p>
          <a:p>
            <a:pPr marL="514350" lvl="0" indent="-514350">
              <a:buNone/>
            </a:pPr>
            <a:endParaRPr lang="en-US" sz="3200" dirty="0" smtClean="0"/>
          </a:p>
          <a:p>
            <a:pPr marL="514350" indent="-514350">
              <a:buFont typeface="+mj-lt"/>
              <a:buAutoNum type="arabicPeriod" startAt="15"/>
            </a:pPr>
            <a:r>
              <a:rPr lang="en-US" sz="3200" dirty="0" smtClean="0"/>
              <a:t>To cook just below the boiling point.</a:t>
            </a:r>
          </a:p>
          <a:p>
            <a:pPr marL="514350" lvl="0" indent="-514350">
              <a:buFont typeface="+mj-lt"/>
              <a:buAutoNum type="arabicPeriod" startAt="15"/>
            </a:pPr>
            <a:endParaRPr lang="en-US" sz="3200" dirty="0" smtClean="0"/>
          </a:p>
          <a:p>
            <a:pPr marL="514350" lvl="0" indent="-514350">
              <a:buFont typeface="+mj-lt"/>
              <a:buAutoNum type="arabicPeriod" startAt="15"/>
            </a:pPr>
            <a:endParaRPr lang="en-US" sz="3200" dirty="0" smtClean="0"/>
          </a:p>
          <a:p>
            <a:pPr marL="514350" indent="-514350">
              <a:buFont typeface="+mj-lt"/>
              <a:buAutoNum type="arabicPeriod" startAt="15"/>
            </a:pPr>
            <a:endParaRPr lang="en-US" dirty="0" smtClean="0"/>
          </a:p>
          <a:p>
            <a:pPr marL="514350" lvl="0" indent="-514350">
              <a:buFont typeface="+mj-lt"/>
              <a:buAutoNum type="arabicPeriod" startAt="15"/>
            </a:pPr>
            <a:endParaRPr lang="en-US" dirty="0" smtClean="0"/>
          </a:p>
          <a:p>
            <a:pPr marL="514350" indent="-514350">
              <a:buFont typeface="+mj-lt"/>
              <a:buAutoNum type="arabicPeriod" startAt="15"/>
            </a:pPr>
            <a:endParaRPr lang="en-US" dirty="0" smtClean="0"/>
          </a:p>
          <a:p>
            <a:pPr marL="514350" lvl="0" indent="-514350">
              <a:buFont typeface="+mj-lt"/>
              <a:buAutoNum type="arabicPeriod" startAt="15"/>
            </a:pPr>
            <a:endParaRPr lang="en-US" dirty="0" smtClean="0"/>
          </a:p>
          <a:p>
            <a:pPr marL="514350" lvl="0" indent="-514350">
              <a:buFont typeface="+mj-lt"/>
              <a:buAutoNum type="arabicPeriod" startAt="15"/>
            </a:pPr>
            <a:endParaRPr lang="en-US" dirty="0" smtClean="0"/>
          </a:p>
          <a:p>
            <a:pPr marL="514350" indent="-514350">
              <a:buFont typeface="+mj-lt"/>
              <a:buAutoNum type="arabicPeriod" startAt="15"/>
            </a:pPr>
            <a:endParaRPr lang="en-US" dirty="0" smtClean="0"/>
          </a:p>
          <a:p>
            <a:pPr marL="514350" lvl="0" indent="-514350">
              <a:buFont typeface="+mj-lt"/>
              <a:buAutoNum type="arabicPeriod" startAt="15"/>
            </a:pPr>
            <a:endParaRPr lang="en-US" dirty="0" smtClean="0"/>
          </a:p>
          <a:p>
            <a:pPr marL="514350" indent="-514350">
              <a:buFont typeface="+mj-lt"/>
              <a:buAutoNum type="arabicPeriod" startAt="15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05200" y="19812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CUT-IN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3606225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KNEAD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48006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SIMMER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What is needed for a good recipe?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87680" y="1527048"/>
            <a:ext cx="8503920" cy="4572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Ingredients</a:t>
            </a:r>
          </a:p>
          <a:p>
            <a:r>
              <a:rPr lang="en-US" sz="3600" dirty="0" smtClean="0"/>
              <a:t>Directions</a:t>
            </a:r>
          </a:p>
          <a:p>
            <a:r>
              <a:rPr lang="en-US" sz="3600" dirty="0" smtClean="0"/>
              <a:t>Equipment</a:t>
            </a:r>
          </a:p>
          <a:p>
            <a:r>
              <a:rPr lang="en-US" sz="3600" dirty="0" smtClean="0"/>
              <a:t>Temperature Terms</a:t>
            </a:r>
          </a:p>
          <a:p>
            <a:r>
              <a:rPr lang="en-US" sz="3600" dirty="0" smtClean="0"/>
              <a:t>Servings/Yield</a:t>
            </a:r>
          </a:p>
          <a:p>
            <a:endParaRPr lang="en-US" sz="3600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752600"/>
            <a:ext cx="3048000" cy="2970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When choosing a recipe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794248" cy="457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Likes/Dislikes</a:t>
            </a:r>
          </a:p>
          <a:p>
            <a:r>
              <a:rPr lang="en-US" sz="3600" dirty="0" smtClean="0"/>
              <a:t>Time</a:t>
            </a:r>
          </a:p>
          <a:p>
            <a:r>
              <a:rPr lang="en-US" sz="3600" dirty="0" smtClean="0"/>
              <a:t>Ingredients on Hand</a:t>
            </a:r>
          </a:p>
          <a:p>
            <a:r>
              <a:rPr lang="en-US" sz="3600" dirty="0" smtClean="0"/>
              <a:t>Cooking Skill</a:t>
            </a:r>
          </a:p>
          <a:p>
            <a:r>
              <a:rPr lang="en-US" sz="3600" dirty="0" smtClean="0"/>
              <a:t>Budget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698436"/>
            <a:ext cx="3581400" cy="3711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Changing a Recipe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When cutting or doubling a recipe, what will happen to the:</a:t>
            </a:r>
          </a:p>
          <a:p>
            <a:pPr lvl="1"/>
            <a:r>
              <a:rPr lang="en-US" sz="3600" dirty="0" smtClean="0">
                <a:solidFill>
                  <a:schemeClr val="tx1"/>
                </a:solidFill>
              </a:rPr>
              <a:t>Cooking Temperature</a:t>
            </a:r>
          </a:p>
          <a:p>
            <a:pPr lvl="1"/>
            <a:r>
              <a:rPr lang="en-US" sz="3600" dirty="0" smtClean="0">
                <a:solidFill>
                  <a:schemeClr val="tx1"/>
                </a:solidFill>
              </a:rPr>
              <a:t>Amount of Ingredients</a:t>
            </a:r>
          </a:p>
          <a:p>
            <a:pPr lvl="1"/>
            <a:r>
              <a:rPr lang="en-US" sz="3600" dirty="0" smtClean="0">
                <a:solidFill>
                  <a:schemeClr val="tx1"/>
                </a:solidFill>
              </a:rPr>
              <a:t>Length of Cooking Time</a:t>
            </a:r>
          </a:p>
          <a:p>
            <a:pPr lvl="1"/>
            <a:r>
              <a:rPr lang="en-US" sz="3600" dirty="0" smtClean="0">
                <a:solidFill>
                  <a:schemeClr val="tx1"/>
                </a:solidFill>
              </a:rPr>
              <a:t>Size of Pan</a:t>
            </a:r>
          </a:p>
          <a:p>
            <a:r>
              <a:rPr lang="en-US" sz="3600" dirty="0" smtClean="0"/>
              <a:t>Use appropriate math</a:t>
            </a:r>
            <a:endParaRPr lang="en-US" sz="3600" dirty="0" smtClean="0">
              <a:solidFill>
                <a:schemeClr val="tx1"/>
              </a:solidFill>
            </a:endParaRPr>
          </a:p>
          <a:p>
            <a:pPr lvl="1">
              <a:buNone/>
            </a:pPr>
            <a:endParaRPr lang="en-US" sz="3600" dirty="0" smtClean="0">
              <a:solidFill>
                <a:schemeClr val="tx1"/>
              </a:solidFill>
            </a:endParaRPr>
          </a:p>
          <a:p>
            <a:endParaRPr lang="en-US" sz="3600" dirty="0" smtClean="0"/>
          </a:p>
          <a:p>
            <a:pPr>
              <a:buNone/>
            </a:pPr>
            <a:endParaRPr lang="en-US" sz="3600" dirty="0" smtClean="0"/>
          </a:p>
        </p:txBody>
      </p:sp>
      <p:pic>
        <p:nvPicPr>
          <p:cNvPr id="5" name="Picture 4" descr="recipe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3667226"/>
            <a:ext cx="2876550" cy="25131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How To Tackle a Recipe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572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Read the entire recipe</a:t>
            </a:r>
          </a:p>
          <a:p>
            <a:r>
              <a:rPr lang="en-US" sz="3600" dirty="0" smtClean="0"/>
              <a:t>Set out all ingredients</a:t>
            </a:r>
          </a:p>
          <a:p>
            <a:r>
              <a:rPr lang="en-US" sz="3600" dirty="0" smtClean="0"/>
              <a:t>Set out all equipment</a:t>
            </a:r>
          </a:p>
          <a:p>
            <a:r>
              <a:rPr lang="en-US" sz="3600" dirty="0" smtClean="0"/>
              <a:t>Preparation</a:t>
            </a:r>
          </a:p>
          <a:p>
            <a:r>
              <a:rPr lang="en-US" sz="3600" dirty="0" smtClean="0"/>
              <a:t>Follow the recipe </a:t>
            </a:r>
          </a:p>
          <a:p>
            <a:pPr>
              <a:buNone/>
            </a:pPr>
            <a:r>
              <a:rPr lang="en-US" sz="3600" dirty="0" smtClean="0"/>
              <a:t>	to the letter!</a:t>
            </a:r>
          </a:p>
          <a:p>
            <a:endParaRPr lang="en-US" sz="3600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2514600"/>
            <a:ext cx="4572000" cy="2927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Video Clip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200" dirty="0" smtClean="0"/>
          </a:p>
          <a:p>
            <a:pPr algn="ctr">
              <a:buNone/>
            </a:pPr>
            <a:r>
              <a:rPr lang="en-US" sz="3600" dirty="0" smtClean="0"/>
              <a:t>Sleeping Beauty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Cooking Terms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842248" cy="457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Group together in your kitchen units and complete the Cooking Terms worksheet.</a:t>
            </a:r>
          </a:p>
          <a:p>
            <a:r>
              <a:rPr lang="en-US" sz="3600" dirty="0" smtClean="0"/>
              <a:t>We will review these when you are done.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3656013"/>
            <a:ext cx="3344863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Review of Cooking Terms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3200" dirty="0" smtClean="0"/>
              <a:t>To finely divide food in various sizes by rubbing it on surface with sharp projections.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To cut into very small cubes.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To beat rapidly to introduce air bubbles into food.  </a:t>
            </a:r>
          </a:p>
          <a:p>
            <a:pPr marL="514350" indent="-514350">
              <a:buNone/>
            </a:pPr>
            <a:endParaRPr lang="en-US" sz="3200" dirty="0" smtClean="0"/>
          </a:p>
          <a:p>
            <a:pPr marL="514350" lvl="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00400" y="25146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GRATE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30480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DICE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41910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WHIP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Review of Cooking Terms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3200" dirty="0" smtClean="0"/>
              <a:t>To cut or chop food as finely as possible.</a:t>
            </a:r>
          </a:p>
          <a:p>
            <a:pPr marL="514350" indent="-514350">
              <a:buNone/>
            </a:pPr>
            <a:endParaRPr lang="en-US" sz="3200" dirty="0" smtClean="0"/>
          </a:p>
          <a:p>
            <a:pPr marL="514350" lvl="0" indent="-514350">
              <a:buFont typeface="+mj-lt"/>
              <a:buAutoNum type="arabicPeriod" startAt="5"/>
            </a:pPr>
            <a:r>
              <a:rPr lang="en-US" sz="3200" dirty="0" smtClean="0"/>
              <a:t>To cut into small pieces. 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3200" dirty="0" smtClean="0"/>
              <a:t>To sprinkle or coat with a powdered substance, often with crumbs of seasonings. </a:t>
            </a:r>
          </a:p>
          <a:p>
            <a:pPr marL="514350" lvl="0" indent="-514350">
              <a:buFont typeface="+mj-lt"/>
              <a:buAutoNum type="arabicPeriod" startAt="5"/>
            </a:pPr>
            <a:endParaRPr lang="en-US" sz="3200" dirty="0" smtClean="0"/>
          </a:p>
          <a:p>
            <a:pPr marL="514350" lvl="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0574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MINCE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0" y="26670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CHOP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42672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FLOUR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292</TotalTime>
  <Words>771</Words>
  <Application>Microsoft Office PowerPoint</Application>
  <PresentationFormat>On-screen Show (4:3)</PresentationFormat>
  <Paragraphs>165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Georgia</vt:lpstr>
      <vt:lpstr>Wingdings</vt:lpstr>
      <vt:lpstr>Wingdings 2</vt:lpstr>
      <vt:lpstr>Civic</vt:lpstr>
      <vt:lpstr>RECIPES and COOKING TERMS</vt:lpstr>
      <vt:lpstr>What is needed for a good recipe?</vt:lpstr>
      <vt:lpstr>When choosing a recipe</vt:lpstr>
      <vt:lpstr>Changing a Recipe</vt:lpstr>
      <vt:lpstr>How To Tackle a Recipe</vt:lpstr>
      <vt:lpstr>Video Clip</vt:lpstr>
      <vt:lpstr>Cooking Terms</vt:lpstr>
      <vt:lpstr>Review of Cooking Terms</vt:lpstr>
      <vt:lpstr>Review of Cooking Terms</vt:lpstr>
      <vt:lpstr>Review of Cooking Terms</vt:lpstr>
      <vt:lpstr>Review of Cooking Terms</vt:lpstr>
      <vt:lpstr>Review of Cooking Terms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RECIPES and COOKING TERMS</dc:title>
  <dc:creator>Vikki</dc:creator>
  <cp:lastModifiedBy>Vikki</cp:lastModifiedBy>
  <cp:revision>46</cp:revision>
  <dcterms:created xsi:type="dcterms:W3CDTF">2009-01-28T16:45:30Z</dcterms:created>
  <dcterms:modified xsi:type="dcterms:W3CDTF">2015-08-19T01:01:22Z</dcterms:modified>
</cp:coreProperties>
</file>