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8"/>
  </p:handout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77" r:id="rId17"/>
    <p:sldId id="278" r:id="rId18"/>
    <p:sldId id="280" r:id="rId19"/>
    <p:sldId id="294" r:id="rId20"/>
    <p:sldId id="295" r:id="rId21"/>
    <p:sldId id="296" r:id="rId22"/>
    <p:sldId id="279" r:id="rId23"/>
    <p:sldId id="281" r:id="rId24"/>
    <p:sldId id="298" r:id="rId25"/>
    <p:sldId id="291" r:id="rId26"/>
    <p:sldId id="29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6977EB-0DD3-49D0-A5D1-595D8B5C8974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C5738-E496-435E-B47F-E921A8330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544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2528D-F685-4A28-A7F0-4FB40286168B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9C1C-D3A9-48D7-8E49-5443C6C11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2528D-F685-4A28-A7F0-4FB40286168B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9C1C-D3A9-48D7-8E49-5443C6C11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2528D-F685-4A28-A7F0-4FB40286168B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9C1C-D3A9-48D7-8E49-5443C6C11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2528D-F685-4A28-A7F0-4FB40286168B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9C1C-D3A9-48D7-8E49-5443C6C11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2528D-F685-4A28-A7F0-4FB40286168B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9C1C-D3A9-48D7-8E49-5443C6C11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2528D-F685-4A28-A7F0-4FB40286168B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9C1C-D3A9-48D7-8E49-5443C6C11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2528D-F685-4A28-A7F0-4FB40286168B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9C1C-D3A9-48D7-8E49-5443C6C11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2528D-F685-4A28-A7F0-4FB40286168B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9C1C-D3A9-48D7-8E49-5443C6C11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2528D-F685-4A28-A7F0-4FB40286168B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9C1C-D3A9-48D7-8E49-5443C6C11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2528D-F685-4A28-A7F0-4FB40286168B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9C1C-D3A9-48D7-8E49-5443C6C11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2528D-F685-4A28-A7F0-4FB40286168B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9C1C-D3A9-48D7-8E49-5443C6C11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0"/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2528D-F685-4A28-A7F0-4FB40286168B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59C1C-D3A9-48D7-8E49-5443C6C11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235575"/>
            <a:ext cx="7772400" cy="1470025"/>
          </a:xfrm>
        </p:spPr>
        <p:txBody>
          <a:bodyPr>
            <a:normAutofit/>
          </a:bodyPr>
          <a:lstStyle/>
          <a:p>
            <a:r>
              <a:rPr lang="en-US" sz="5500" b="1" dirty="0" smtClean="0">
                <a:ln w="38100">
                  <a:noFill/>
                </a:ln>
              </a:rPr>
              <a:t>PROTEIN, EGGS AND MILK</a:t>
            </a:r>
            <a:endParaRPr lang="en-US" sz="5500" b="1" dirty="0">
              <a:ln w="38100">
                <a:noFill/>
              </a:ln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Functions of Eggs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Thickener</a:t>
            </a:r>
          </a:p>
          <a:p>
            <a:pPr lvl="1"/>
            <a:r>
              <a:rPr lang="en-US" sz="3200" dirty="0" smtClean="0"/>
              <a:t>Definition</a:t>
            </a:r>
          </a:p>
          <a:p>
            <a:pPr lvl="2"/>
            <a:r>
              <a:rPr lang="en-US" sz="3200" dirty="0" smtClean="0"/>
              <a:t>Used for thickening foods</a:t>
            </a:r>
          </a:p>
          <a:p>
            <a:pPr lvl="1"/>
            <a:r>
              <a:rPr lang="en-US" sz="3200" dirty="0" smtClean="0"/>
              <a:t>Recipe Example</a:t>
            </a:r>
          </a:p>
          <a:p>
            <a:pPr lvl="2"/>
            <a:r>
              <a:rPr lang="en-US" sz="3200" dirty="0" smtClean="0"/>
              <a:t>Pudding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Functions of Eggs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Coating</a:t>
            </a:r>
          </a:p>
          <a:p>
            <a:pPr lvl="1"/>
            <a:r>
              <a:rPr lang="en-US" sz="3200" dirty="0" smtClean="0"/>
              <a:t>Definition</a:t>
            </a:r>
          </a:p>
          <a:p>
            <a:pPr lvl="2"/>
            <a:r>
              <a:rPr lang="en-US" sz="3200" dirty="0" smtClean="0"/>
              <a:t>Glue one food to another by being dipped into a beaten egg and then rolled in crumbs or flour.</a:t>
            </a:r>
          </a:p>
          <a:p>
            <a:pPr lvl="1"/>
            <a:r>
              <a:rPr lang="en-US" sz="3200" dirty="0" smtClean="0"/>
              <a:t>Recipe example</a:t>
            </a:r>
          </a:p>
          <a:p>
            <a:pPr lvl="2"/>
            <a:r>
              <a:rPr lang="en-US" sz="3200" dirty="0" smtClean="0"/>
              <a:t>Breading on chicken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Functions of Eggs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Leavening Agent</a:t>
            </a:r>
          </a:p>
          <a:p>
            <a:pPr lvl="1"/>
            <a:r>
              <a:rPr lang="en-US" sz="3200" dirty="0" smtClean="0"/>
              <a:t>Definition</a:t>
            </a:r>
          </a:p>
          <a:p>
            <a:pPr lvl="2"/>
            <a:r>
              <a:rPr lang="en-US" sz="3200" dirty="0" smtClean="0"/>
              <a:t>Give height or volume to many products by being whipped between 2½ to 4 times their normal volume.</a:t>
            </a:r>
          </a:p>
          <a:p>
            <a:pPr lvl="1"/>
            <a:r>
              <a:rPr lang="en-US" sz="3200" dirty="0" smtClean="0"/>
              <a:t>Recipe Example</a:t>
            </a:r>
          </a:p>
          <a:p>
            <a:pPr lvl="2"/>
            <a:r>
              <a:rPr lang="en-US" sz="3200" smtClean="0"/>
              <a:t>Angel </a:t>
            </a:r>
            <a:r>
              <a:rPr lang="en-US" sz="3200" dirty="0" smtClean="0"/>
              <a:t>Food Cake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Functions of Eggs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Emulsifier</a:t>
            </a:r>
          </a:p>
          <a:p>
            <a:pPr lvl="1"/>
            <a:r>
              <a:rPr lang="en-US" sz="3200" dirty="0" smtClean="0"/>
              <a:t>Definition</a:t>
            </a:r>
          </a:p>
          <a:p>
            <a:pPr lvl="2"/>
            <a:r>
              <a:rPr lang="en-US" sz="3200" dirty="0" smtClean="0"/>
              <a:t>Keeps other ingredients working well together by not separating the fat and acid.</a:t>
            </a:r>
          </a:p>
          <a:p>
            <a:pPr lvl="1"/>
            <a:r>
              <a:rPr lang="en-US" sz="3200" dirty="0" smtClean="0"/>
              <a:t>Recipe Example</a:t>
            </a:r>
          </a:p>
          <a:p>
            <a:pPr lvl="2"/>
            <a:r>
              <a:rPr lang="en-US" sz="3200" dirty="0" smtClean="0"/>
              <a:t>Mayonnaise</a:t>
            </a:r>
            <a:endParaRPr lang="en-US" sz="32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Cooking Eggs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r>
              <a:rPr lang="en-US" dirty="0" smtClean="0"/>
              <a:t>Eggs are toughened by heat or by long exposure to heat.</a:t>
            </a:r>
          </a:p>
          <a:p>
            <a:r>
              <a:rPr lang="en-US" dirty="0" smtClean="0"/>
              <a:t>Methods of Cooking Eggs</a:t>
            </a:r>
          </a:p>
          <a:p>
            <a:pPr lvl="1"/>
            <a:r>
              <a:rPr lang="en-US" sz="3200" dirty="0" smtClean="0"/>
              <a:t>Hard Cooked</a:t>
            </a:r>
          </a:p>
          <a:p>
            <a:pPr lvl="1"/>
            <a:r>
              <a:rPr lang="en-US" sz="3200" dirty="0" smtClean="0"/>
              <a:t>Soft Cooked</a:t>
            </a:r>
          </a:p>
          <a:p>
            <a:pPr lvl="1"/>
            <a:r>
              <a:rPr lang="en-US" sz="3200" dirty="0" smtClean="0"/>
              <a:t>Scrambled</a:t>
            </a:r>
          </a:p>
          <a:p>
            <a:pPr lvl="1"/>
            <a:r>
              <a:rPr lang="en-US" sz="3200" dirty="0" smtClean="0"/>
              <a:t>Fried</a:t>
            </a:r>
          </a:p>
          <a:p>
            <a:pPr lvl="1"/>
            <a:r>
              <a:rPr lang="en-US" sz="3200" dirty="0" smtClean="0"/>
              <a:t>Poached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Appropriate Storage of Eggs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Store eggs in the original container in the refrigerator.</a:t>
            </a:r>
          </a:p>
          <a:p>
            <a:r>
              <a:rPr lang="en-US" sz="3200" dirty="0" smtClean="0"/>
              <a:t>When properly stored in the refrigerator, eggs may be used for several weeks.</a:t>
            </a:r>
            <a:endParaRPr lang="en-US" sz="32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MILK</a:t>
            </a:r>
            <a:endParaRPr lang="en-US" sz="6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Facts about Milk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Recommendations for teens and adults</a:t>
            </a:r>
          </a:p>
          <a:p>
            <a:pPr lvl="1"/>
            <a:r>
              <a:rPr lang="en-US" sz="3200" dirty="0" smtClean="0"/>
              <a:t>3 cups daily</a:t>
            </a:r>
          </a:p>
          <a:p>
            <a:r>
              <a:rPr lang="en-US" dirty="0" smtClean="0"/>
              <a:t>Eat calcium rich foods from the Dairy Group</a:t>
            </a:r>
          </a:p>
          <a:p>
            <a:r>
              <a:rPr lang="en-US" dirty="0" smtClean="0"/>
              <a:t>Switch to fat free or low fat milk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Processing of Milk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Pasteurized</a:t>
            </a:r>
          </a:p>
          <a:p>
            <a:pPr lvl="1"/>
            <a:r>
              <a:rPr lang="en-US" sz="3200" dirty="0" smtClean="0"/>
              <a:t>Milk has been heat treated to remove harmful bacteria.</a:t>
            </a:r>
          </a:p>
          <a:p>
            <a:r>
              <a:rPr lang="en-US" dirty="0" smtClean="0"/>
              <a:t>Homogenized</a:t>
            </a:r>
          </a:p>
          <a:p>
            <a:pPr lvl="1"/>
            <a:r>
              <a:rPr lang="en-US" sz="3200" dirty="0" smtClean="0"/>
              <a:t>Milk has had the fat particles broken down and evenly distributed so the fat will not separate from the milk.</a:t>
            </a:r>
          </a:p>
          <a:p>
            <a:r>
              <a:rPr lang="en-US" dirty="0" smtClean="0"/>
              <a:t>Fortified</a:t>
            </a:r>
          </a:p>
          <a:p>
            <a:pPr lvl="1"/>
            <a:r>
              <a:rPr lang="en-US" sz="3200" dirty="0" smtClean="0"/>
              <a:t>Vitamins A and D have been added to the milk.</a:t>
            </a:r>
            <a:endParaRPr lang="en-US" sz="32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Raw/Unpasteurized Milk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Most of the nutritional benefits of drinking raw milk are available from pasteurized milk without the risk of disease that comes with drinking raw milk.</a:t>
            </a:r>
          </a:p>
          <a:p>
            <a:r>
              <a:rPr lang="en-US" dirty="0" smtClean="0"/>
              <a:t>Raw milk made into other products like soft cheese, ice cream and yogurt can still cause dangerous illnesses.</a:t>
            </a:r>
          </a:p>
        </p:txBody>
      </p:sp>
    </p:spTree>
    <p:extLst>
      <p:ext uri="{BB962C8B-B14F-4D97-AF65-F5344CB8AC3E}">
        <p14:creationId xmlns:p14="http://schemas.microsoft.com/office/powerpoint/2010/main" val="198908633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protein</a:t>
            </a:r>
            <a:endParaRPr lang="en-US" sz="6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Raw/Unpasteurized Milk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When consuming these products, make sure they are made from pasteurized milk.</a:t>
            </a:r>
          </a:p>
          <a:p>
            <a:r>
              <a:rPr lang="en-US" dirty="0" smtClean="0"/>
              <a:t>Raw/unpasteurized milk can carry dangerous bacteria such as Salmonella, E-coli, Campylobacter and Listeria.</a:t>
            </a:r>
          </a:p>
        </p:txBody>
      </p:sp>
    </p:spTree>
    <p:extLst>
      <p:ext uri="{BB962C8B-B14F-4D97-AF65-F5344CB8AC3E}">
        <p14:creationId xmlns:p14="http://schemas.microsoft.com/office/powerpoint/2010/main" val="144088321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Milk Replacements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Examples </a:t>
            </a:r>
          </a:p>
          <a:p>
            <a:pPr lvl="1"/>
            <a:r>
              <a:rPr lang="en-US" sz="3200" dirty="0" smtClean="0"/>
              <a:t>Almond milk</a:t>
            </a:r>
          </a:p>
          <a:p>
            <a:pPr lvl="1"/>
            <a:r>
              <a:rPr lang="en-US" sz="3200" dirty="0" smtClean="0"/>
              <a:t>Soy milk</a:t>
            </a:r>
          </a:p>
          <a:p>
            <a:pPr lvl="1"/>
            <a:r>
              <a:rPr lang="en-US" sz="3200" dirty="0" smtClean="0"/>
              <a:t>Rice milk</a:t>
            </a:r>
          </a:p>
          <a:p>
            <a:r>
              <a:rPr lang="en-US" dirty="0" smtClean="0"/>
              <a:t>Comparable with milk in regards to nutritional value. </a:t>
            </a:r>
          </a:p>
          <a:p>
            <a:r>
              <a:rPr lang="en-US" dirty="0" smtClean="0"/>
              <a:t>Viable substitute for people with special dietary needs.</a:t>
            </a:r>
          </a:p>
        </p:txBody>
      </p:sp>
    </p:spTree>
    <p:extLst>
      <p:ext uri="{BB962C8B-B14F-4D97-AF65-F5344CB8AC3E}">
        <p14:creationId xmlns:p14="http://schemas.microsoft.com/office/powerpoint/2010/main" val="303011996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Cooking with Milk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Milk products scorch easily</a:t>
            </a:r>
          </a:p>
          <a:p>
            <a:r>
              <a:rPr lang="en-US" dirty="0" smtClean="0"/>
              <a:t>Need to be cooked at a low temperature with constant stirring.</a:t>
            </a:r>
          </a:p>
          <a:p>
            <a:r>
              <a:rPr lang="en-US" dirty="0" smtClean="0"/>
              <a:t>Heating milk in the microwave prevents scorching.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Healthier Cooking with Milk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fat in recipes by using a lower fat content milk.</a:t>
            </a:r>
          </a:p>
          <a:p>
            <a:pPr lvl="1"/>
            <a:r>
              <a:rPr lang="en-US" sz="3200" dirty="0" smtClean="0"/>
              <a:t>Substitute yogurt for mayonnaise or sour cream.</a:t>
            </a:r>
          </a:p>
          <a:p>
            <a:pPr lvl="1"/>
            <a:r>
              <a:rPr lang="en-US" sz="3200" dirty="0" smtClean="0"/>
              <a:t>Substitute fat-free (skim) or low-fat (1%) milk for whole milk.</a:t>
            </a:r>
            <a:endParaRPr lang="en-US" sz="32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Milk Comparison Activity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activity is completely optional.</a:t>
            </a:r>
          </a:p>
          <a:p>
            <a:r>
              <a:rPr lang="en-US" sz="3200" dirty="0" smtClean="0"/>
              <a:t>It is worth extra credit points.</a:t>
            </a:r>
          </a:p>
          <a:p>
            <a:r>
              <a:rPr lang="en-US" dirty="0" smtClean="0"/>
              <a:t>There is an alternative activity for those sensitive to lactose.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8609404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Recognize what foods are considered complete, incomplete or complementary proteins.</a:t>
            </a:r>
          </a:p>
          <a:p>
            <a:r>
              <a:rPr lang="en-US" dirty="0" smtClean="0"/>
              <a:t>Eggs are very versatile and have many different functions when used in recipes.</a:t>
            </a:r>
          </a:p>
          <a:p>
            <a:r>
              <a:rPr lang="en-US" dirty="0" smtClean="0"/>
              <a:t>Switch to fat free or low fat milk.</a:t>
            </a: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Homework Assignment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let’s apply what was learned today!</a:t>
            </a:r>
          </a:p>
          <a:p>
            <a:r>
              <a:rPr lang="en-US" dirty="0" smtClean="0"/>
              <a:t>Complete the Protein Hunt worksheet.</a:t>
            </a:r>
          </a:p>
          <a:p>
            <a:r>
              <a:rPr lang="en-US" dirty="0" smtClean="0"/>
              <a:t>This will be due </a:t>
            </a:r>
            <a:r>
              <a:rPr lang="en-US" smtClean="0"/>
              <a:t>next class period.</a:t>
            </a: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Facts About Protein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function is to build and repair body tissue.</a:t>
            </a:r>
          </a:p>
          <a:p>
            <a:r>
              <a:rPr lang="en-US" dirty="0" smtClean="0"/>
              <a:t>Protein provides 4 calories per gram.</a:t>
            </a:r>
          </a:p>
          <a:p>
            <a:r>
              <a:rPr lang="en-US" dirty="0" smtClean="0"/>
              <a:t>Keep meat and poultry portions small and lean.</a:t>
            </a:r>
          </a:p>
          <a:p>
            <a:r>
              <a:rPr lang="en-US" dirty="0" smtClean="0"/>
              <a:t>Include at least 8 oz. of cooked seafood per week.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Amino Acids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Amino acids are the building blocks of protein.</a:t>
            </a:r>
          </a:p>
          <a:p>
            <a:r>
              <a:rPr lang="en-US" dirty="0" smtClean="0"/>
              <a:t>There are 22 amino acids.</a:t>
            </a:r>
          </a:p>
          <a:p>
            <a:r>
              <a:rPr lang="en-US" dirty="0" smtClean="0"/>
              <a:t>Of those amino acids, 9 are essential.</a:t>
            </a:r>
          </a:p>
          <a:p>
            <a:r>
              <a:rPr lang="en-US" dirty="0" smtClean="0"/>
              <a:t>The body cannot manufacture essential amino acids so they must be obtained from food.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Complete Proteins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Contains all nine of the essential amino acids.</a:t>
            </a:r>
          </a:p>
          <a:p>
            <a:r>
              <a:rPr lang="en-US" dirty="0" smtClean="0"/>
              <a:t>Come from animal sources</a:t>
            </a:r>
          </a:p>
          <a:p>
            <a:pPr lvl="1"/>
            <a:r>
              <a:rPr lang="en-US" sz="3200" dirty="0" smtClean="0"/>
              <a:t>Meats, poultry, dairy, eggs</a:t>
            </a:r>
          </a:p>
          <a:p>
            <a:r>
              <a:rPr lang="en-US" dirty="0" smtClean="0"/>
              <a:t>One exception, tofu (from soybeans) is the only complete protein from a plant source.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Incomplete Proteins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Contains some of the nine essential amino acids, but not all.</a:t>
            </a:r>
          </a:p>
          <a:p>
            <a:r>
              <a:rPr lang="en-US" dirty="0" smtClean="0"/>
              <a:t>Come from plant sources.</a:t>
            </a:r>
          </a:p>
          <a:p>
            <a:pPr lvl="1"/>
            <a:r>
              <a:rPr lang="en-US" sz="3200" dirty="0" smtClean="0"/>
              <a:t>Grains, dried beans, nuts and seeds</a:t>
            </a: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Complementary Proteins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two or more incomplete proteins combined together provide all of the essential amino acids.</a:t>
            </a:r>
          </a:p>
          <a:p>
            <a:r>
              <a:rPr lang="en-US" dirty="0" smtClean="0"/>
              <a:t>A grain combined with any nut, seed or legume.</a:t>
            </a:r>
          </a:p>
          <a:p>
            <a:r>
              <a:rPr lang="en-US" dirty="0" smtClean="0"/>
              <a:t>For example:</a:t>
            </a:r>
          </a:p>
          <a:p>
            <a:pPr lvl="1"/>
            <a:r>
              <a:rPr lang="en-US" sz="3200" dirty="0" smtClean="0"/>
              <a:t>Beans with rice</a:t>
            </a:r>
          </a:p>
          <a:p>
            <a:pPr lvl="1"/>
            <a:r>
              <a:rPr lang="en-US" sz="3200" dirty="0" smtClean="0"/>
              <a:t>Peanut butter with whole wheat bread</a:t>
            </a:r>
            <a:endParaRPr lang="en-US" sz="32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EGGS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Functions of Eggs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Binder</a:t>
            </a:r>
          </a:p>
          <a:p>
            <a:pPr lvl="1"/>
            <a:r>
              <a:rPr lang="en-US" sz="3200" dirty="0" smtClean="0"/>
              <a:t>Definition</a:t>
            </a:r>
          </a:p>
          <a:p>
            <a:pPr lvl="2"/>
            <a:r>
              <a:rPr lang="en-US" sz="3200" dirty="0" smtClean="0"/>
              <a:t>They bind other ingredients and hold them together</a:t>
            </a:r>
          </a:p>
          <a:p>
            <a:pPr lvl="1"/>
            <a:r>
              <a:rPr lang="en-US" sz="3200" dirty="0" smtClean="0"/>
              <a:t>Recipe Example</a:t>
            </a:r>
          </a:p>
          <a:p>
            <a:pPr lvl="2"/>
            <a:r>
              <a:rPr lang="en-US" sz="3200" dirty="0" smtClean="0"/>
              <a:t>Meat Loaf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700</Words>
  <Application>Microsoft Office PowerPoint</Application>
  <PresentationFormat>On-screen Show (4:3)</PresentationFormat>
  <Paragraphs>115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Office Theme</vt:lpstr>
      <vt:lpstr>PROTEIN, EGGS AND MILK</vt:lpstr>
      <vt:lpstr>protein</vt:lpstr>
      <vt:lpstr>Facts About Protein</vt:lpstr>
      <vt:lpstr>Amino Acids</vt:lpstr>
      <vt:lpstr>Complete Proteins</vt:lpstr>
      <vt:lpstr>Incomplete Proteins</vt:lpstr>
      <vt:lpstr>Complementary Proteins</vt:lpstr>
      <vt:lpstr>EGGS</vt:lpstr>
      <vt:lpstr>Functions of Eggs</vt:lpstr>
      <vt:lpstr>Functions of Eggs</vt:lpstr>
      <vt:lpstr>Functions of Eggs</vt:lpstr>
      <vt:lpstr>Functions of Eggs</vt:lpstr>
      <vt:lpstr>Functions of Eggs</vt:lpstr>
      <vt:lpstr>Cooking Eggs</vt:lpstr>
      <vt:lpstr>Appropriate Storage of Eggs</vt:lpstr>
      <vt:lpstr>MILK</vt:lpstr>
      <vt:lpstr>Facts about Milk</vt:lpstr>
      <vt:lpstr>Processing of Milk</vt:lpstr>
      <vt:lpstr>Raw/Unpasteurized Milk</vt:lpstr>
      <vt:lpstr>Raw/Unpasteurized Milk</vt:lpstr>
      <vt:lpstr>Milk Replacements</vt:lpstr>
      <vt:lpstr>Cooking with Milk</vt:lpstr>
      <vt:lpstr>Healthier Cooking with Milk</vt:lpstr>
      <vt:lpstr>Milk Comparison Activity</vt:lpstr>
      <vt:lpstr>Summary</vt:lpstr>
      <vt:lpstr>Homework Assignment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Protein, Fat and Milk</dc:title>
  <dc:creator>V_Masters</dc:creator>
  <cp:lastModifiedBy>Vikki</cp:lastModifiedBy>
  <cp:revision>28</cp:revision>
  <cp:lastPrinted>2015-11-04T02:35:43Z</cp:lastPrinted>
  <dcterms:created xsi:type="dcterms:W3CDTF">2013-08-06T19:27:52Z</dcterms:created>
  <dcterms:modified xsi:type="dcterms:W3CDTF">2015-11-09T16:43:31Z</dcterms:modified>
</cp:coreProperties>
</file>