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5" r:id="rId6"/>
    <p:sldId id="266" r:id="rId7"/>
    <p:sldId id="267" r:id="rId8"/>
    <p:sldId id="268" r:id="rId9"/>
    <p:sldId id="269" r:id="rId10"/>
    <p:sldId id="259" r:id="rId11"/>
    <p:sldId id="260" r:id="rId12"/>
    <p:sldId id="261" r:id="rId13"/>
    <p:sldId id="262" r:id="rId14"/>
    <p:sldId id="263" r:id="rId15"/>
    <p:sldId id="264" r:id="rId16"/>
    <p:sldId id="271" r:id="rId17"/>
    <p:sldId id="272" r:id="rId18"/>
    <p:sldId id="278" r:id="rId19"/>
    <p:sldId id="274" r:id="rId20"/>
    <p:sldId id="275" r:id="rId21"/>
    <p:sldId id="279" r:id="rId22"/>
    <p:sldId id="276" r:id="rId23"/>
    <p:sldId id="277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3F897-2B42-4AE7-B543-0B5B4A37A89E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1701-6AFD-41AF-820D-D08B7D56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Prenatal Development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Stage 1: Zygote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This stage begins at conception and lasts until the zygote is implanted in the mother’s uterus.</a:t>
            </a:r>
          </a:p>
          <a:p>
            <a:r>
              <a:rPr lang="en-US" dirty="0" smtClean="0"/>
              <a:t>Zygote grows to be about the size of a pinhead.</a:t>
            </a:r>
          </a:p>
          <a:p>
            <a:r>
              <a:rPr lang="en-US" dirty="0" smtClean="0"/>
              <a:t>Roots grow from the zygote into the wall of the uterus where they can receive nutrients from the mother’s blood.</a:t>
            </a:r>
          </a:p>
          <a:p>
            <a:r>
              <a:rPr lang="en-US" dirty="0" smtClean="0"/>
              <a:t>Length of time: First two weeks of pregnancy.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of a Zygote</a:t>
            </a:r>
            <a:endParaRPr lang="en-US" b="1" dirty="0"/>
          </a:p>
        </p:txBody>
      </p:sp>
      <p:pic>
        <p:nvPicPr>
          <p:cNvPr id="4" name="Picture 3" descr="zyg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524000"/>
            <a:ext cx="5314950" cy="5144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Stage 2: Embryo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Embryo is attached to the mother by the umbilical cord, which reaches from the embryo’s stomach to the wall of the uterus.</a:t>
            </a:r>
          </a:p>
          <a:p>
            <a:r>
              <a:rPr lang="en-US" dirty="0" smtClean="0"/>
              <a:t>Embryo is inside the amniotic sac.</a:t>
            </a:r>
          </a:p>
          <a:p>
            <a:r>
              <a:rPr lang="en-US" dirty="0" smtClean="0"/>
              <a:t>Length of time: 3</a:t>
            </a:r>
            <a:r>
              <a:rPr lang="en-US" baseline="30000" dirty="0" smtClean="0"/>
              <a:t>rd</a:t>
            </a:r>
            <a:r>
              <a:rPr lang="en-US" dirty="0" smtClean="0"/>
              <a:t> through the 8</a:t>
            </a:r>
            <a:r>
              <a:rPr lang="en-US" baseline="30000" dirty="0" smtClean="0"/>
              <a:t>th</a:t>
            </a:r>
            <a:r>
              <a:rPr lang="en-US" dirty="0" smtClean="0"/>
              <a:t> week of development.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of an Embryo</a:t>
            </a:r>
            <a:endParaRPr lang="en-US" b="1" dirty="0"/>
          </a:p>
        </p:txBody>
      </p:sp>
      <p:pic>
        <p:nvPicPr>
          <p:cNvPr id="4" name="Picture 3" descr="embry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295400"/>
            <a:ext cx="4334256" cy="5224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Stage 3: Fetus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parts, organs and systems that were formed during the embryo period will become much more developed and begin to function.</a:t>
            </a:r>
          </a:p>
          <a:p>
            <a:r>
              <a:rPr lang="en-US" dirty="0" smtClean="0"/>
              <a:t>The fetus will begin to resemble a human being.</a:t>
            </a:r>
          </a:p>
          <a:p>
            <a:r>
              <a:rPr lang="en-US" dirty="0" smtClean="0"/>
              <a:t>Length of time: 8</a:t>
            </a:r>
            <a:r>
              <a:rPr lang="en-US" baseline="30000" dirty="0" smtClean="0"/>
              <a:t>th</a:t>
            </a:r>
            <a:r>
              <a:rPr lang="en-US" dirty="0" smtClean="0"/>
              <a:t> week until term of delivery.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of a Fetus</a:t>
            </a:r>
            <a:endParaRPr lang="en-US" b="1" dirty="0"/>
          </a:p>
        </p:txBody>
      </p:sp>
      <p:pic>
        <p:nvPicPr>
          <p:cNvPr id="4" name="Picture 3" descr="miracle-of-quran---the-creation-of-human-baby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866775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Trimester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critical and greatest time of risk and vulnerability for birth defects depending on what the mother does or does not do during the pregnancy.</a:t>
            </a:r>
          </a:p>
          <a:p>
            <a:r>
              <a:rPr lang="en-US" dirty="0" smtClean="0"/>
              <a:t>Signs and symptoms of pregnancy are more likely to occur.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Trimester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majority of the physical development occurs (every physical feature and vital organs form, heart beats and brain waves begin).</a:t>
            </a:r>
          </a:p>
          <a:p>
            <a:r>
              <a:rPr lang="en-US" dirty="0" smtClean="0"/>
              <a:t>There is small maternal weight gain.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 Trimester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Quickening occurs during the 5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</a:p>
          <a:p>
            <a:pPr lvl="1"/>
            <a:r>
              <a:rPr lang="en-US" sz="3200" dirty="0" smtClean="0"/>
              <a:t>Slight fetal movements felt by the mother</a:t>
            </a:r>
          </a:p>
          <a:p>
            <a:r>
              <a:rPr lang="en-US" dirty="0" smtClean="0"/>
              <a:t>Increased organ development.</a:t>
            </a:r>
          </a:p>
          <a:p>
            <a:r>
              <a:rPr lang="en-US" dirty="0" smtClean="0"/>
              <a:t>Physically the easiest trimester on the mother.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Third Trimester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 the most demanding time for the pregnant mom due to discomforts of pregnancy.</a:t>
            </a:r>
          </a:p>
          <a:p>
            <a:r>
              <a:rPr lang="en-US" dirty="0" smtClean="0"/>
              <a:t>Lanugo (fine hair) and vernix (waxy substance) both covering the fetus’s body begin to go away.</a:t>
            </a:r>
          </a:p>
          <a:p>
            <a:r>
              <a:rPr lang="en-US" dirty="0" smtClean="0"/>
              <a:t>Fetus grows and gains weight rapidly: 5-6 lbs.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On-Going Prenatal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there is a direct correlation between the health of the expectant mother and the health of the unborn baby.</a:t>
            </a:r>
          </a:p>
          <a:p>
            <a:r>
              <a:rPr lang="en-US" dirty="0" smtClean="0"/>
              <a:t>If the mom is healthy and taking care of herself, getting proper medical care, eating nutritiously, gaining the appropriate weight, the baby will most likely be healthy.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Third Trimester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Builds antibodies the last month to help the baby have a healthier start once outside of the womb and living as a separate being from the mother.</a:t>
            </a:r>
          </a:p>
          <a:p>
            <a:r>
              <a:rPr lang="en-US" dirty="0" smtClean="0"/>
              <a:t>Lightening occurs during the </a:t>
            </a:r>
            <a:r>
              <a:rPr lang="en-US" smtClean="0"/>
              <a:t>ninth month.</a:t>
            </a:r>
            <a:endParaRPr lang="en-US" dirty="0" smtClean="0"/>
          </a:p>
          <a:p>
            <a:pPr lvl="1"/>
            <a:r>
              <a:rPr lang="en-US" sz="3200" dirty="0" smtClean="0"/>
              <a:t>Dropping movement of the baby into the Mom’s pelvic region in a head-down position in preparation for delivery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Multiple Births</a:t>
            </a:r>
            <a:endParaRPr lang="en-US" b="1" dirty="0"/>
          </a:p>
        </p:txBody>
      </p:sp>
      <p:pic>
        <p:nvPicPr>
          <p:cNvPr id="4" name="Picture 3" descr="twins-baby-indian-parenting-blog-archive-twin-babies-copy-paste-665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219200"/>
            <a:ext cx="5554785" cy="5415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5-bigstock-Cool-Kids-68751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657600"/>
            <a:ext cx="4846058" cy="3226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Identical Twins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ovum (egg) is fertilized by one sperm and then splits into two or more.</a:t>
            </a:r>
          </a:p>
          <a:p>
            <a:r>
              <a:rPr lang="en-US" dirty="0" smtClean="0"/>
              <a:t>Resemble each other </a:t>
            </a:r>
          </a:p>
          <a:p>
            <a:r>
              <a:rPr lang="en-US" dirty="0" smtClean="0"/>
              <a:t>Are of the same gender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girl_tw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4493" y="3582269"/>
            <a:ext cx="5609307" cy="37329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Fraternal Twins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from two ovum (eggs), each fertilized by a separate sperm cell.</a:t>
            </a:r>
          </a:p>
          <a:p>
            <a:r>
              <a:rPr lang="en-US" dirty="0" smtClean="0"/>
              <a:t>Don’t have to resemble each other.</a:t>
            </a:r>
          </a:p>
          <a:p>
            <a:r>
              <a:rPr lang="en-US" dirty="0" smtClean="0"/>
              <a:t>Don’t have to be the same gender.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Conjoined Twins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when the fertilized cells (identical twins) do not completely split apart before developing.</a:t>
            </a:r>
            <a:endParaRPr lang="en-US" dirty="0"/>
          </a:p>
        </p:txBody>
      </p:sp>
      <p:pic>
        <p:nvPicPr>
          <p:cNvPr id="4" name="Picture 3" descr="103906875-e13445286768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667000"/>
            <a:ext cx="4303543" cy="3914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and on-going prenatal care.</a:t>
            </a:r>
          </a:p>
          <a:p>
            <a:r>
              <a:rPr lang="en-US" dirty="0" smtClean="0"/>
              <a:t>Prenatal terminology</a:t>
            </a:r>
          </a:p>
          <a:p>
            <a:r>
              <a:rPr lang="en-US" dirty="0" smtClean="0"/>
              <a:t>Three stages of prenatal development</a:t>
            </a:r>
          </a:p>
          <a:p>
            <a:r>
              <a:rPr lang="en-US" dirty="0" smtClean="0"/>
              <a:t>Three trimesters in a pregnancy</a:t>
            </a:r>
          </a:p>
          <a:p>
            <a:r>
              <a:rPr lang="en-US" dirty="0" smtClean="0"/>
              <a:t>Multiple births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Fetal Growth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into nine groups.</a:t>
            </a:r>
          </a:p>
          <a:p>
            <a:r>
              <a:rPr lang="en-US" dirty="0" smtClean="0"/>
              <a:t>You are going to create a visual representation of the fetus from one to nine months.</a:t>
            </a:r>
          </a:p>
          <a:p>
            <a:r>
              <a:rPr lang="en-US" dirty="0" smtClean="0"/>
              <a:t>You will measure both weight and length of the fetus.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98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Prenatal Care Assignment</a:t>
            </a:r>
          </a:p>
          <a:p>
            <a:r>
              <a:rPr lang="en-US" dirty="0" smtClean="0"/>
              <a:t>Performance Objective – Very important to complete!!</a:t>
            </a:r>
          </a:p>
          <a:p>
            <a:r>
              <a:rPr lang="en-US" dirty="0" smtClean="0"/>
              <a:t>Due next class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9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On-Going Prenatal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mom has health problems or is taking harmful substances into her body, the baby can be born with problems.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Prenatal Terminology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Umbilical cord</a:t>
            </a:r>
          </a:p>
          <a:p>
            <a:pPr lvl="1"/>
            <a:r>
              <a:rPr lang="en-US" sz="3200" dirty="0" smtClean="0"/>
              <a:t>The connection between the fetus and the placenta.</a:t>
            </a:r>
          </a:p>
          <a:p>
            <a:pPr lvl="1"/>
            <a:r>
              <a:rPr lang="en-US" sz="3200" dirty="0" smtClean="0"/>
              <a:t>It is 20 inches long.</a:t>
            </a:r>
          </a:p>
          <a:p>
            <a:pPr lvl="1"/>
            <a:r>
              <a:rPr lang="en-US" sz="3200" dirty="0" smtClean="0"/>
              <a:t>Passes oxygen and nutrients from the mother to the child</a:t>
            </a:r>
          </a:p>
          <a:p>
            <a:pPr lvl="1"/>
            <a:r>
              <a:rPr lang="en-US" sz="3200" dirty="0" smtClean="0"/>
              <a:t>Returns waste products from the child back to the mother.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Prenatal Terminology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Placenta</a:t>
            </a:r>
          </a:p>
          <a:p>
            <a:pPr lvl="1"/>
            <a:r>
              <a:rPr lang="en-US" sz="3200" dirty="0" smtClean="0"/>
              <a:t>An organ attached to the </a:t>
            </a:r>
            <a:r>
              <a:rPr lang="en-US" sz="3200" dirty="0" err="1" smtClean="0"/>
              <a:t>endometrium</a:t>
            </a:r>
            <a:r>
              <a:rPr lang="en-US" sz="3200" dirty="0" smtClean="0"/>
              <a:t> lining in the uterus.</a:t>
            </a:r>
          </a:p>
          <a:p>
            <a:pPr lvl="1"/>
            <a:r>
              <a:rPr lang="en-US" sz="3200" dirty="0" smtClean="0"/>
              <a:t>Filters and transfers nutrients and oxygen to the fetus.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Prenatal Terminology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Amniotic fluid</a:t>
            </a:r>
          </a:p>
          <a:p>
            <a:pPr lvl="1"/>
            <a:r>
              <a:rPr lang="en-US" sz="3200" dirty="0" smtClean="0"/>
              <a:t>Guards against jolts</a:t>
            </a:r>
          </a:p>
          <a:p>
            <a:pPr lvl="1"/>
            <a:r>
              <a:rPr lang="en-US" sz="3200" dirty="0" smtClean="0"/>
              <a:t>Keeps the fetus at a constant temperature</a:t>
            </a:r>
          </a:p>
          <a:p>
            <a:pPr lvl="1"/>
            <a:r>
              <a:rPr lang="en-US" sz="3200" dirty="0" smtClean="0"/>
              <a:t>Keeps the fetus from forming a connection to the </a:t>
            </a:r>
            <a:r>
              <a:rPr lang="en-US" sz="3200" dirty="0" err="1" smtClean="0"/>
              <a:t>endometrium</a:t>
            </a:r>
            <a:r>
              <a:rPr lang="en-US" sz="3200" dirty="0" smtClean="0"/>
              <a:t> lining.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Prenatal Terminology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Amniotic sac</a:t>
            </a:r>
          </a:p>
          <a:p>
            <a:pPr lvl="1"/>
            <a:r>
              <a:rPr lang="en-US" sz="3200" dirty="0" smtClean="0"/>
              <a:t>Holds the amniotic fluid</a:t>
            </a:r>
          </a:p>
          <a:p>
            <a:pPr lvl="1"/>
            <a:r>
              <a:rPr lang="en-US" sz="3200" dirty="0" smtClean="0"/>
              <a:t>Very strong, clear and transparent membrane sac that surrounds the fetus</a:t>
            </a:r>
          </a:p>
          <a:p>
            <a:pPr lvl="1"/>
            <a:r>
              <a:rPr lang="en-US" sz="3200" dirty="0" smtClean="0"/>
              <a:t>Before delivery, it is broken to allow the baby to exit out of it.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Prenatal Terminology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Uterus/womb</a:t>
            </a:r>
          </a:p>
          <a:p>
            <a:pPr lvl="1"/>
            <a:r>
              <a:rPr lang="en-US" sz="3200" dirty="0" smtClean="0"/>
              <a:t>The uterus is called a womb when a fetus is growing inside of it.</a:t>
            </a:r>
          </a:p>
          <a:p>
            <a:r>
              <a:rPr lang="en-US" dirty="0" smtClean="0"/>
              <a:t>Birth canal/vaginal canal</a:t>
            </a:r>
          </a:p>
          <a:p>
            <a:pPr lvl="1"/>
            <a:r>
              <a:rPr lang="en-US" sz="3200" dirty="0" smtClean="0"/>
              <a:t>Called the birth canal during delivery of the fetus.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Stages of Prenatal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Prenatal development</a:t>
            </a:r>
          </a:p>
          <a:p>
            <a:pPr lvl="1"/>
            <a:r>
              <a:rPr lang="en-US" sz="3200" dirty="0" smtClean="0"/>
              <a:t>The development of the baby before it is born.</a:t>
            </a:r>
          </a:p>
          <a:p>
            <a:pPr lvl="1"/>
            <a:r>
              <a:rPr lang="en-US" sz="3200" dirty="0" smtClean="0"/>
              <a:t>The prenatal period lasts 40 weeks</a:t>
            </a:r>
          </a:p>
          <a:p>
            <a:pPr lvl="1"/>
            <a:r>
              <a:rPr lang="en-US" sz="3200" dirty="0" smtClean="0"/>
              <a:t>There are three stages of prenatal development:  Zygote, Embryo, Fetus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803</Words>
  <Application>Microsoft Office PowerPoint</Application>
  <PresentationFormat>On-screen Show (4:3)</PresentationFormat>
  <Paragraphs>96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Office Theme</vt:lpstr>
      <vt:lpstr>1_Office Theme</vt:lpstr>
      <vt:lpstr>Prenatal Development</vt:lpstr>
      <vt:lpstr>On-Going Prenatal Care</vt:lpstr>
      <vt:lpstr>On-Going Prenatal Care</vt:lpstr>
      <vt:lpstr>Prenatal Terminology</vt:lpstr>
      <vt:lpstr>Prenatal Terminology</vt:lpstr>
      <vt:lpstr>Prenatal Terminology</vt:lpstr>
      <vt:lpstr>Prenatal Terminology</vt:lpstr>
      <vt:lpstr>Prenatal Terminology</vt:lpstr>
      <vt:lpstr>Stages of Prenatal Development</vt:lpstr>
      <vt:lpstr>Stage 1: Zygote</vt:lpstr>
      <vt:lpstr>Example of a Zygote</vt:lpstr>
      <vt:lpstr>Stage 2: Embryo</vt:lpstr>
      <vt:lpstr>Example of an Embryo</vt:lpstr>
      <vt:lpstr>Stage 3: Fetus</vt:lpstr>
      <vt:lpstr>Example of a Fetus</vt:lpstr>
      <vt:lpstr>First Trimester</vt:lpstr>
      <vt:lpstr>First Trimester</vt:lpstr>
      <vt:lpstr>Second Trimester</vt:lpstr>
      <vt:lpstr>Third Trimester</vt:lpstr>
      <vt:lpstr>Third Trimester</vt:lpstr>
      <vt:lpstr>Multiple Births</vt:lpstr>
      <vt:lpstr>Identical Twins</vt:lpstr>
      <vt:lpstr>Fraternal Twins</vt:lpstr>
      <vt:lpstr>Conjoined Twins</vt:lpstr>
      <vt:lpstr>Summary</vt:lpstr>
      <vt:lpstr>Fetal Growth Activity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Prenatal Development</dc:title>
  <dc:creator>V_Masters</dc:creator>
  <cp:lastModifiedBy>Vikki</cp:lastModifiedBy>
  <cp:revision>24</cp:revision>
  <dcterms:created xsi:type="dcterms:W3CDTF">2014-09-26T00:03:18Z</dcterms:created>
  <dcterms:modified xsi:type="dcterms:W3CDTF">2015-05-29T22:29:11Z</dcterms:modified>
</cp:coreProperties>
</file>