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77A1-9B5D-48D3-9D9B-1B20540B6C9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4F764-E843-468A-AE88-E92647FD6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209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Physical Development</a:t>
            </a:r>
            <a:br>
              <a:rPr lang="en-US" sz="5400" b="1" dirty="0" smtClean="0"/>
            </a:br>
            <a:r>
              <a:rPr lang="en-US" sz="5400" b="1" dirty="0" smtClean="0"/>
              <a:t> of an Infant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Bottle Feeding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unfinished bottles that have been sitting in the </a:t>
            </a:r>
            <a:r>
              <a:rPr lang="en-US" dirty="0"/>
              <a:t>f</a:t>
            </a:r>
            <a:r>
              <a:rPr lang="en-US" dirty="0" smtClean="0"/>
              <a:t>ridge for over two hours.</a:t>
            </a:r>
          </a:p>
          <a:p>
            <a:r>
              <a:rPr lang="en-US" dirty="0" smtClean="0"/>
              <a:t>Bottle fed babies are at risk for overfeeding because the caregiver may urge the baby to finish the milk left in the bottle, even if the child is full.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Solid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around 6 months of age, the infant is able to digest solid foods.</a:t>
            </a:r>
          </a:p>
          <a:p>
            <a:r>
              <a:rPr lang="en-US" dirty="0" smtClean="0"/>
              <a:t>The infant has control over the thrusting reflex so it won’t spend the majority of feeding time thrusting out its tongue and the food.</a:t>
            </a:r>
          </a:p>
          <a:p>
            <a:r>
              <a:rPr lang="en-US" dirty="0" smtClean="0"/>
              <a:t>Introduce one new food at a time to be able to identify allergic reactions to food.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Introducing Solid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First:  Cereal and grains</a:t>
            </a:r>
          </a:p>
          <a:p>
            <a:pPr lvl="1"/>
            <a:r>
              <a:rPr lang="en-US" sz="3200" dirty="0" smtClean="0"/>
              <a:t>Rice, barley or oats</a:t>
            </a:r>
          </a:p>
          <a:p>
            <a:pPr lvl="1"/>
            <a:r>
              <a:rPr lang="en-US" sz="3200" dirty="0" smtClean="0"/>
              <a:t>Wait on the wheat (common allergen for many babies)</a:t>
            </a:r>
          </a:p>
          <a:p>
            <a:r>
              <a:rPr lang="en-US" dirty="0" smtClean="0"/>
              <a:t>Second:  Vegetables, yellow/orange varieties</a:t>
            </a:r>
          </a:p>
          <a:p>
            <a:pPr lvl="1"/>
            <a:r>
              <a:rPr lang="en-US" sz="3200" dirty="0" smtClean="0"/>
              <a:t>Sweet potatoes and carrots</a:t>
            </a:r>
          </a:p>
          <a:p>
            <a:pPr lvl="1"/>
            <a:r>
              <a:rPr lang="en-US" sz="3200" dirty="0" smtClean="0"/>
              <a:t>Greens (peas and beans) have a slightly stronger flavor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Introducing Solid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Third: Fruits</a:t>
            </a:r>
          </a:p>
          <a:p>
            <a:pPr lvl="1"/>
            <a:r>
              <a:rPr lang="en-US" sz="3200" dirty="0" smtClean="0"/>
              <a:t>Mashed bananas, baby applesauce, peaches, pears </a:t>
            </a:r>
          </a:p>
          <a:p>
            <a:r>
              <a:rPr lang="en-US" dirty="0" smtClean="0"/>
              <a:t>7 Months: Proteins</a:t>
            </a:r>
          </a:p>
          <a:p>
            <a:pPr lvl="1"/>
            <a:r>
              <a:rPr lang="en-US" sz="3200" dirty="0" smtClean="0"/>
              <a:t>Poultry first</a:t>
            </a:r>
          </a:p>
          <a:p>
            <a:pPr lvl="1"/>
            <a:r>
              <a:rPr lang="en-US" sz="3200" dirty="0" smtClean="0"/>
              <a:t>Beef second</a:t>
            </a:r>
          </a:p>
          <a:p>
            <a:r>
              <a:rPr lang="en-US" dirty="0" smtClean="0"/>
              <a:t>7 Months: Dairy</a:t>
            </a:r>
          </a:p>
          <a:p>
            <a:pPr lvl="1"/>
            <a:r>
              <a:rPr lang="en-US" sz="3200" dirty="0" smtClean="0"/>
              <a:t>Yogurt, cottage cheese, egg yolks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Introducing Solid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 to research options for feeding infants.</a:t>
            </a:r>
          </a:p>
          <a:p>
            <a:r>
              <a:rPr lang="en-US" dirty="0" smtClean="0"/>
              <a:t>Some doctors recommend waiting to feed infants baby cereal because so many can develop grain sensitivities or allergies.  Instead, they start babies on vegetables first.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Foods to Avoid the First Year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Increased risk of developing food allergies:</a:t>
            </a:r>
          </a:p>
          <a:p>
            <a:pPr lvl="1"/>
            <a:r>
              <a:rPr lang="en-US" sz="3200" dirty="0" smtClean="0"/>
              <a:t>Cow’s milk</a:t>
            </a:r>
          </a:p>
          <a:p>
            <a:pPr lvl="1"/>
            <a:r>
              <a:rPr lang="en-US" sz="3200" dirty="0" smtClean="0"/>
              <a:t>Egg whites</a:t>
            </a:r>
          </a:p>
          <a:p>
            <a:pPr lvl="1"/>
            <a:r>
              <a:rPr lang="en-US" sz="3200" dirty="0" smtClean="0"/>
              <a:t>Citrus fruits</a:t>
            </a:r>
          </a:p>
          <a:p>
            <a:pPr lvl="1"/>
            <a:r>
              <a:rPr lang="en-US" sz="3200" dirty="0" smtClean="0"/>
              <a:t>Peanut butter</a:t>
            </a:r>
          </a:p>
          <a:p>
            <a:pPr lvl="1"/>
            <a:r>
              <a:rPr lang="en-US" sz="3200" dirty="0" smtClean="0"/>
              <a:t>Fish</a:t>
            </a:r>
          </a:p>
          <a:p>
            <a:pPr lvl="1"/>
            <a:r>
              <a:rPr lang="en-US" sz="3200" dirty="0" smtClean="0"/>
              <a:t>Sugary juice &amp; pop</a:t>
            </a:r>
          </a:p>
          <a:p>
            <a:pPr lvl="1"/>
            <a:r>
              <a:rPr lang="en-US" sz="3200" dirty="0" smtClean="0"/>
              <a:t>Sugary snacks</a:t>
            </a:r>
          </a:p>
          <a:p>
            <a:pPr lvl="1"/>
            <a:r>
              <a:rPr lang="en-US" sz="3200" dirty="0" smtClean="0"/>
              <a:t>Salty snacks</a:t>
            </a:r>
          </a:p>
          <a:p>
            <a:pPr lvl="1"/>
            <a:r>
              <a:rPr lang="en-US" sz="3200" dirty="0" smtClean="0"/>
              <a:t>Honey (wait until they are 2 years old)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Baby Food Jars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Never feed a baby directly from the baby food jar.</a:t>
            </a:r>
          </a:p>
          <a:p>
            <a:r>
              <a:rPr lang="en-US" dirty="0" smtClean="0"/>
              <a:t>Bacteria from the baby’s saliva mix in and lives in the baby food.</a:t>
            </a:r>
          </a:p>
          <a:p>
            <a:r>
              <a:rPr lang="en-US" dirty="0" smtClean="0"/>
              <a:t>It begins to break down the food and causes it to spoil.</a:t>
            </a:r>
          </a:p>
          <a:p>
            <a:r>
              <a:rPr lang="en-US" dirty="0" smtClean="0"/>
              <a:t>Disease-causing bacteria can grow quickly and lead to illness.</a:t>
            </a:r>
          </a:p>
          <a:p>
            <a:r>
              <a:rPr lang="en-US" dirty="0" smtClean="0"/>
              <a:t>Pour the food out into a bowl.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Self-Feeding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Children begin self-feeding at around 8-10 months.</a:t>
            </a:r>
          </a:p>
          <a:p>
            <a:r>
              <a:rPr lang="en-US" dirty="0" smtClean="0"/>
              <a:t>Guidelines for self-feeding safely include:</a:t>
            </a:r>
          </a:p>
          <a:p>
            <a:pPr lvl="1"/>
            <a:r>
              <a:rPr lang="en-US" sz="3200" dirty="0" smtClean="0"/>
              <a:t>Small pieces</a:t>
            </a:r>
          </a:p>
          <a:p>
            <a:pPr lvl="1"/>
            <a:r>
              <a:rPr lang="en-US" sz="3200" dirty="0" smtClean="0"/>
              <a:t>Easy to break apart</a:t>
            </a:r>
          </a:p>
          <a:p>
            <a:pPr lvl="1"/>
            <a:r>
              <a:rPr lang="en-US" sz="3200" dirty="0" smtClean="0"/>
              <a:t>Nothing that must be chewed</a:t>
            </a:r>
          </a:p>
          <a:p>
            <a:pPr lvl="1"/>
            <a:r>
              <a:rPr lang="en-US" sz="3200" dirty="0" smtClean="0"/>
              <a:t>Small amounts at a time</a:t>
            </a:r>
          </a:p>
          <a:p>
            <a:pPr lvl="1"/>
            <a:r>
              <a:rPr lang="en-US" sz="3200" dirty="0" smtClean="0"/>
              <a:t>Watch them continuously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MyPlate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smaller serving sizes/portions</a:t>
            </a:r>
          </a:p>
          <a:p>
            <a:r>
              <a:rPr lang="en-US" dirty="0" smtClean="0"/>
              <a:t>Use their hand as a guide for their portion.</a:t>
            </a:r>
          </a:p>
          <a:p>
            <a:r>
              <a:rPr lang="en-US" dirty="0" smtClean="0"/>
              <a:t>Help children to enjoy fresh fruits and vegetables.</a:t>
            </a:r>
          </a:p>
          <a:p>
            <a:r>
              <a:rPr lang="en-US" dirty="0" smtClean="0"/>
              <a:t>Limit salty, sweet and fatty foods.</a:t>
            </a:r>
          </a:p>
          <a:p>
            <a:r>
              <a:rPr lang="en-US" dirty="0" smtClean="0"/>
              <a:t>Provide enough calories for rapid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MyPlate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foods rich in necessary nutrients such as protein, iron, calcium, B-vitamins, C-vitamins, D-vitamins.</a:t>
            </a:r>
          </a:p>
          <a:p>
            <a:r>
              <a:rPr lang="en-US" dirty="0" smtClean="0"/>
              <a:t>Foods that are easy to digest.</a:t>
            </a:r>
          </a:p>
          <a:p>
            <a:r>
              <a:rPr lang="en-US" dirty="0" smtClean="0"/>
              <a:t>Adequate amount of liquid</a:t>
            </a:r>
          </a:p>
          <a:p>
            <a:pPr lvl="1"/>
            <a:r>
              <a:rPr lang="en-US" sz="3200" dirty="0" smtClean="0"/>
              <a:t>Mostly water</a:t>
            </a:r>
          </a:p>
          <a:p>
            <a:pPr lvl="1"/>
            <a:r>
              <a:rPr lang="en-US" sz="3200" dirty="0" smtClean="0"/>
              <a:t>Can also provide 100% juices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Newborns</a:t>
            </a:r>
          </a:p>
          <a:p>
            <a:pPr lvl="1"/>
            <a:r>
              <a:rPr lang="en-US" sz="3200" dirty="0" smtClean="0"/>
              <a:t>Birth to 3 months</a:t>
            </a:r>
          </a:p>
          <a:p>
            <a:r>
              <a:rPr lang="en-US" dirty="0" smtClean="0"/>
              <a:t>Infants</a:t>
            </a:r>
          </a:p>
          <a:p>
            <a:pPr lvl="1"/>
            <a:r>
              <a:rPr lang="en-US" sz="3200" dirty="0" smtClean="0"/>
              <a:t>3 months to 12 </a:t>
            </a:r>
            <a:r>
              <a:rPr lang="en-US" sz="3200" dirty="0" smtClean="0"/>
              <a:t>months/1 year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Infants should follow a sequence of physical development.</a:t>
            </a:r>
          </a:p>
          <a:p>
            <a:r>
              <a:rPr lang="en-US" dirty="0" smtClean="0"/>
              <a:t>Understand the do’s and don’ts of feeding infants solid foods.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Baby Food Guessing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see what you think of the taste of baby food!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Sequence of normal physical development:</a:t>
            </a:r>
          </a:p>
          <a:p>
            <a:pPr lvl="1"/>
            <a:r>
              <a:rPr lang="en-US" sz="3200" dirty="0" smtClean="0"/>
              <a:t>Lifting their head</a:t>
            </a:r>
          </a:p>
          <a:p>
            <a:pPr lvl="1"/>
            <a:r>
              <a:rPr lang="en-US" sz="3200" dirty="0" smtClean="0"/>
              <a:t>Rolling over</a:t>
            </a:r>
          </a:p>
          <a:p>
            <a:pPr lvl="1"/>
            <a:r>
              <a:rPr lang="en-US" sz="3200" dirty="0" smtClean="0"/>
              <a:t>Sitting up</a:t>
            </a:r>
          </a:p>
          <a:p>
            <a:pPr lvl="1"/>
            <a:r>
              <a:rPr lang="en-US" sz="3200" dirty="0" smtClean="0"/>
              <a:t>Creeping</a:t>
            </a:r>
          </a:p>
          <a:p>
            <a:pPr lvl="1"/>
            <a:r>
              <a:rPr lang="en-US" sz="3200" dirty="0" smtClean="0"/>
              <a:t>Crawling</a:t>
            </a:r>
          </a:p>
          <a:p>
            <a:pPr lvl="1"/>
            <a:r>
              <a:rPr lang="en-US" sz="3200" dirty="0" smtClean="0"/>
              <a:t>Cruising</a:t>
            </a:r>
          </a:p>
          <a:p>
            <a:pPr lvl="1"/>
            <a:r>
              <a:rPr lang="en-US" sz="3200" dirty="0" smtClean="0"/>
              <a:t>Walking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Crawling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Babies might skip the crawling phase, but studies have linked crawling to the development of brain pathways necessary for reading and other cognitive skills.</a:t>
            </a:r>
          </a:p>
          <a:p>
            <a:r>
              <a:rPr lang="en-US" dirty="0" smtClean="0"/>
              <a:t>Provide toys that get a child down on the ground to crawl </a:t>
            </a:r>
            <a:r>
              <a:rPr lang="en-US" dirty="0" smtClean="0"/>
              <a:t>around </a:t>
            </a:r>
            <a:r>
              <a:rPr lang="en-US" dirty="0" smtClean="0"/>
              <a:t>during play.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Neck and Eye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neck muscle is weak, place one hand under their neck to support their head and neck.</a:t>
            </a:r>
          </a:p>
          <a:p>
            <a:r>
              <a:rPr lang="en-US" dirty="0" smtClean="0"/>
              <a:t>A slow moving mobile above the baby’s head will develop the infant’s eye muscles.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Height and Weight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their first year, the infant has:</a:t>
            </a:r>
          </a:p>
          <a:p>
            <a:pPr lvl="1"/>
            <a:r>
              <a:rPr lang="en-US" sz="3200" dirty="0" smtClean="0"/>
              <a:t>Tripled their birth weight</a:t>
            </a:r>
          </a:p>
          <a:p>
            <a:pPr lvl="1"/>
            <a:r>
              <a:rPr lang="en-US" sz="3200" dirty="0" smtClean="0"/>
              <a:t>Increased their length by one-half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Nutrition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baby cries, don’t immediately offer food.  </a:t>
            </a:r>
          </a:p>
          <a:p>
            <a:r>
              <a:rPr lang="en-US" dirty="0" smtClean="0"/>
              <a:t>Tears don’t mean hunger and you don’t want them associating food with comfort.</a:t>
            </a:r>
          </a:p>
          <a:p>
            <a:r>
              <a:rPr lang="en-US" dirty="0" smtClean="0"/>
              <a:t>Never microwave a bottle of milk.</a:t>
            </a:r>
          </a:p>
          <a:p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Warming a Bottle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creates dangerous hot spots in the liquid that will burn the baby.</a:t>
            </a:r>
          </a:p>
          <a:p>
            <a:r>
              <a:rPr lang="en-US" dirty="0" smtClean="0"/>
              <a:t>Run the bottle under hot water until the milk is lukewarm.</a:t>
            </a:r>
          </a:p>
          <a:p>
            <a:r>
              <a:rPr lang="en-US" dirty="0" smtClean="0"/>
              <a:t>Set the bottle in a pot of water on the stove and heat to lukewarm.</a:t>
            </a:r>
          </a:p>
          <a:p>
            <a:r>
              <a:rPr lang="en-US" dirty="0" smtClean="0"/>
              <a:t>Check the temperature by shaking a few drops onto your wrist.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Bottle Feeding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Propping a bottle up in the baby’s mouth causes milk to gush into their mouth.</a:t>
            </a:r>
          </a:p>
          <a:p>
            <a:r>
              <a:rPr lang="en-US" dirty="0" smtClean="0"/>
              <a:t>The baby could develop ear infections, digestive problems, and tooth decay.</a:t>
            </a:r>
          </a:p>
          <a:p>
            <a:r>
              <a:rPr lang="en-US" dirty="0" smtClean="0"/>
              <a:t>The baby will also miss out on the important physical contact and attention.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760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Physical Development  of an Infant</vt:lpstr>
      <vt:lpstr>Age</vt:lpstr>
      <vt:lpstr>Physical Development</vt:lpstr>
      <vt:lpstr>Crawling</vt:lpstr>
      <vt:lpstr>Neck and Eye Development</vt:lpstr>
      <vt:lpstr>Height and Weight</vt:lpstr>
      <vt:lpstr>Nutrition</vt:lpstr>
      <vt:lpstr>Warming a Bottle</vt:lpstr>
      <vt:lpstr>Bottle Feeding</vt:lpstr>
      <vt:lpstr>Bottle Feeding</vt:lpstr>
      <vt:lpstr>Solid Foods</vt:lpstr>
      <vt:lpstr>Introducing Solid Foods</vt:lpstr>
      <vt:lpstr>Introducing Solid Foods</vt:lpstr>
      <vt:lpstr>Introducing Solid Foods</vt:lpstr>
      <vt:lpstr>Foods to Avoid the First Year</vt:lpstr>
      <vt:lpstr>Baby Food Jars</vt:lpstr>
      <vt:lpstr>Self-Feeding</vt:lpstr>
      <vt:lpstr>Follow MyPlate Guidelines</vt:lpstr>
      <vt:lpstr>Follow MyPlate Guidelines</vt:lpstr>
      <vt:lpstr>Summary</vt:lpstr>
      <vt:lpstr>Baby Food Guessing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Development  of an Infant</dc:title>
  <dc:creator>V_Masters</dc:creator>
  <cp:lastModifiedBy>V_Masters</cp:lastModifiedBy>
  <cp:revision>16</cp:revision>
  <dcterms:created xsi:type="dcterms:W3CDTF">2014-10-16T18:59:46Z</dcterms:created>
  <dcterms:modified xsi:type="dcterms:W3CDTF">2014-10-16T22:00:55Z</dcterms:modified>
</cp:coreProperties>
</file>