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57" r:id="rId9"/>
    <p:sldId id="259" r:id="rId10"/>
    <p:sldId id="282" r:id="rId11"/>
    <p:sldId id="260" r:id="rId12"/>
    <p:sldId id="283" r:id="rId13"/>
    <p:sldId id="295" r:id="rId14"/>
    <p:sldId id="296" r:id="rId15"/>
    <p:sldId id="297" r:id="rId16"/>
    <p:sldId id="261" r:id="rId17"/>
    <p:sldId id="262" r:id="rId18"/>
    <p:sldId id="263" r:id="rId19"/>
    <p:sldId id="264" r:id="rId20"/>
    <p:sldId id="284" r:id="rId21"/>
    <p:sldId id="265" r:id="rId22"/>
    <p:sldId id="285" r:id="rId23"/>
    <p:sldId id="266" r:id="rId24"/>
    <p:sldId id="286" r:id="rId25"/>
    <p:sldId id="267" r:id="rId26"/>
    <p:sldId id="28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94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A8D127-FB1A-4A6D-97E6-41545A4A9993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73400F-324F-438C-92C7-3B7504CC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FAC7-B241-416A-AF18-80C3979FFB8A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4BA5-8485-4342-A58F-DBBBEC6F211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0"/>
            <a:ext cx="8763000" cy="2286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Physical Characteristics and Needs</a:t>
            </a:r>
            <a:endParaRPr lang="en-US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Jaundice</a:t>
            </a:r>
            <a:endParaRPr lang="en-US" b="1" dirty="0"/>
          </a:p>
        </p:txBody>
      </p:sp>
      <p:pic>
        <p:nvPicPr>
          <p:cNvPr id="4" name="Picture 3" descr="gemoliticheskaya-bolezn-novorozhdenn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981200"/>
            <a:ext cx="3886200" cy="3886200"/>
          </a:xfrm>
          <a:prstGeom prst="rect">
            <a:avLst/>
          </a:prstGeom>
        </p:spPr>
      </p:pic>
      <p:pic>
        <p:nvPicPr>
          <p:cNvPr id="5" name="Picture 4" descr="sam_9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784" y="1295400"/>
            <a:ext cx="4867216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baby’s head may be elongated or misshapen as a result of its journey through the birth canal.</a:t>
            </a:r>
          </a:p>
          <a:p>
            <a:r>
              <a:rPr lang="en-US" dirty="0" smtClean="0"/>
              <a:t>May appear too large for its body.</a:t>
            </a:r>
          </a:p>
          <a:p>
            <a:r>
              <a:rPr lang="en-US" dirty="0" smtClean="0"/>
              <a:t>The head is 1/4</a:t>
            </a:r>
            <a:r>
              <a:rPr lang="en-US" baseline="30000" dirty="0" smtClean="0"/>
              <a:t>th</a:t>
            </a:r>
            <a:r>
              <a:rPr lang="en-US" dirty="0" smtClean="0"/>
              <a:t> of the baby’s total size.</a:t>
            </a:r>
          </a:p>
          <a:p>
            <a:r>
              <a:rPr lang="en-US" dirty="0" smtClean="0"/>
              <a:t>An average of 13 to 14 inches at birth.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Heads</a:t>
            </a:r>
            <a:endParaRPr lang="en-US" b="1" dirty="0"/>
          </a:p>
        </p:txBody>
      </p:sp>
      <p:pic>
        <p:nvPicPr>
          <p:cNvPr id="4" name="Content Placeholder 3" descr="Vaginal-Deliv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281362" cy="4930544"/>
          </a:xfrm>
        </p:spPr>
      </p:pic>
      <p:pic>
        <p:nvPicPr>
          <p:cNvPr id="5" name="Picture 4" descr="article-2533493-1A675F5500000578-960_634x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600200"/>
            <a:ext cx="506756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0" y="-2157413"/>
            <a:ext cx="9324975" cy="108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Fontanels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space between the bones of the skull in an infant where it is not fully fused together.</a:t>
            </a:r>
          </a:p>
          <a:p>
            <a:r>
              <a:rPr lang="en-US" dirty="0"/>
              <a:t>Fontanels allow for rapid brain growth.</a:t>
            </a:r>
          </a:p>
          <a:p>
            <a:r>
              <a:rPr lang="en-US" dirty="0"/>
              <a:t>A child’s brain size can triple in the first two years of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Eyes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Caucasian Babies</a:t>
            </a:r>
          </a:p>
          <a:p>
            <a:pPr lvl="1"/>
            <a:r>
              <a:rPr lang="en-US" sz="3200" dirty="0" smtClean="0"/>
              <a:t>Born with blue eyes.</a:t>
            </a:r>
          </a:p>
          <a:p>
            <a:pPr lvl="1"/>
            <a:r>
              <a:rPr lang="en-US" sz="3200" dirty="0" smtClean="0"/>
              <a:t>Will go through several color changes in the first few months.</a:t>
            </a:r>
          </a:p>
          <a:p>
            <a:pPr lvl="1"/>
            <a:r>
              <a:rPr lang="en-US" sz="3200" dirty="0" smtClean="0"/>
              <a:t>Darken to their final color between 6 and 12 months.</a:t>
            </a:r>
          </a:p>
        </p:txBody>
      </p:sp>
      <p:pic>
        <p:nvPicPr>
          <p:cNvPr id="4" name="Picture 3" descr="142165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Eyes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Darker-skinned Babies</a:t>
            </a:r>
          </a:p>
          <a:p>
            <a:pPr lvl="1"/>
            <a:r>
              <a:rPr lang="en-US" sz="3200" dirty="0" smtClean="0"/>
              <a:t>Born with brown eyes.</a:t>
            </a:r>
          </a:p>
          <a:p>
            <a:pPr lvl="1"/>
            <a:r>
              <a:rPr lang="en-US" sz="3200" dirty="0" smtClean="0"/>
              <a:t>Stay brown or turn another dark color, such as a deep green.</a:t>
            </a:r>
            <a:endParaRPr lang="en-US" sz="3200" dirty="0"/>
          </a:p>
        </p:txBody>
      </p:sp>
      <p:pic>
        <p:nvPicPr>
          <p:cNvPr id="4" name="Picture 3" descr="baby-staring-280x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2490" y="3429000"/>
            <a:ext cx="461706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Eyes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notice the baby looks cross-eyed.</a:t>
            </a:r>
          </a:p>
          <a:p>
            <a:r>
              <a:rPr lang="en-US" dirty="0" smtClean="0"/>
              <a:t>A newborn’s eye muscles are weak at birth.</a:t>
            </a:r>
          </a:p>
          <a:p>
            <a:r>
              <a:rPr lang="en-US" dirty="0" smtClean="0"/>
              <a:t>Over the next few weeks eye muscle strength will improve and the baby can better focus on objects.</a:t>
            </a:r>
            <a:endParaRPr lang="en-US" dirty="0"/>
          </a:p>
        </p:txBody>
      </p:sp>
      <p:pic>
        <p:nvPicPr>
          <p:cNvPr id="4" name="Picture 3" descr="cross ey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295401"/>
            <a:ext cx="4371697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babies are born bald.</a:t>
            </a:r>
          </a:p>
          <a:p>
            <a:r>
              <a:rPr lang="en-US" dirty="0" smtClean="0"/>
              <a:t>Others are born with a full head of hair.</a:t>
            </a:r>
          </a:p>
          <a:p>
            <a:r>
              <a:rPr lang="en-US" dirty="0" smtClean="0"/>
              <a:t>Most newborn hair will fall out, and the hair that replaces it may be totally different in texture and color.</a:t>
            </a:r>
          </a:p>
          <a:p>
            <a:r>
              <a:rPr lang="en-US" dirty="0" smtClean="0"/>
              <a:t>In babies who do not have much hair, you may see a pulse beating under the soft spot at the back of its head.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Newborns Look Like This?</a:t>
            </a:r>
            <a:endParaRPr lang="en-US" b="1" dirty="0"/>
          </a:p>
        </p:txBody>
      </p:sp>
      <p:pic>
        <p:nvPicPr>
          <p:cNvPr id="4" name="Content Placeholder 3" descr="gfbab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6903" y="1331118"/>
            <a:ext cx="4893497" cy="53744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Hair</a:t>
            </a:r>
            <a:endParaRPr lang="en-US" b="1" dirty="0"/>
          </a:p>
        </p:txBody>
      </p:sp>
      <p:pic>
        <p:nvPicPr>
          <p:cNvPr id="4" name="Content Placeholder 3" descr="812426-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5548443" cy="3124200"/>
          </a:xfrm>
        </p:spPr>
      </p:pic>
      <p:pic>
        <p:nvPicPr>
          <p:cNvPr id="5" name="Picture 4" descr="blog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8615" y="3048000"/>
            <a:ext cx="527538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Vernix</a:t>
            </a:r>
          </a:p>
          <a:p>
            <a:pPr lvl="1"/>
            <a:r>
              <a:rPr lang="en-US" sz="3200" dirty="0" smtClean="0"/>
              <a:t>A thick cheese-like covering.</a:t>
            </a:r>
          </a:p>
          <a:p>
            <a:r>
              <a:rPr lang="en-US" dirty="0" smtClean="0"/>
              <a:t>It helps to protect the baby’s skin while in the uterus against:</a:t>
            </a:r>
          </a:p>
          <a:p>
            <a:pPr lvl="1"/>
            <a:r>
              <a:rPr lang="en-US" sz="3200" dirty="0" smtClean="0"/>
              <a:t>Infections</a:t>
            </a:r>
          </a:p>
          <a:p>
            <a:pPr lvl="1"/>
            <a:r>
              <a:rPr lang="en-US" sz="3200" dirty="0" smtClean="0"/>
              <a:t>Becoming wrinkly from the amniotic fluid</a:t>
            </a:r>
          </a:p>
          <a:p>
            <a:pPr lvl="1"/>
            <a:r>
              <a:rPr lang="en-US" sz="3200" dirty="0" smtClean="0"/>
              <a:t>Highly moisturizing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Vernix</a:t>
            </a:r>
            <a:endParaRPr lang="en-US" b="1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5410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Milia</a:t>
            </a:r>
          </a:p>
          <a:p>
            <a:pPr lvl="1"/>
            <a:r>
              <a:rPr lang="en-US" sz="3200" dirty="0" smtClean="0"/>
              <a:t>“Whiteheads” found over the baby’s forehead, nose and cheeks.</a:t>
            </a:r>
          </a:p>
          <a:p>
            <a:pPr lvl="1"/>
            <a:r>
              <a:rPr lang="en-US" sz="3200" dirty="0" smtClean="0"/>
              <a:t>Plugged immature oil glands.</a:t>
            </a:r>
          </a:p>
          <a:p>
            <a:pPr lvl="1"/>
            <a:r>
              <a:rPr lang="en-US" sz="3200" dirty="0" smtClean="0"/>
              <a:t>Disappear in several weeks.</a:t>
            </a:r>
          </a:p>
          <a:p>
            <a:r>
              <a:rPr lang="en-US" dirty="0" smtClean="0"/>
              <a:t>Lanugo</a:t>
            </a:r>
          </a:p>
          <a:p>
            <a:pPr lvl="1"/>
            <a:r>
              <a:rPr lang="en-US" sz="3200" dirty="0" smtClean="0"/>
              <a:t>Soft downy hair that cover the baby’s face and body.</a:t>
            </a:r>
          </a:p>
          <a:p>
            <a:pPr lvl="1"/>
            <a:r>
              <a:rPr lang="en-US" sz="3200" dirty="0" smtClean="0"/>
              <a:t>Disappear within a few weeks after birth.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eamstime_17450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971800"/>
            <a:ext cx="5334000" cy="3544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Milia and Lanugo</a:t>
            </a:r>
            <a:endParaRPr lang="en-US" b="1" dirty="0"/>
          </a:p>
        </p:txBody>
      </p:sp>
      <p:pic>
        <p:nvPicPr>
          <p:cNvPr id="4" name="Content Placeholder 3" descr="milia2-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9" y="1752600"/>
            <a:ext cx="4571999" cy="3428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Stork Bites</a:t>
            </a:r>
          </a:p>
          <a:p>
            <a:pPr lvl="1"/>
            <a:r>
              <a:rPr lang="en-US" sz="3200" dirty="0" smtClean="0"/>
              <a:t>Pale pink marks on the baby’s face and neck.</a:t>
            </a:r>
          </a:p>
          <a:p>
            <a:pPr lvl="1"/>
            <a:r>
              <a:rPr lang="en-US" sz="3200" dirty="0" smtClean="0"/>
              <a:t>Will fade during childhood.</a:t>
            </a:r>
          </a:p>
          <a:p>
            <a:r>
              <a:rPr lang="en-US" dirty="0" smtClean="0"/>
              <a:t>Mongolian spots</a:t>
            </a:r>
          </a:p>
          <a:p>
            <a:pPr lvl="1"/>
            <a:r>
              <a:rPr lang="en-US" sz="3200" dirty="0" smtClean="0"/>
              <a:t>Bluish-black marks on the baby’s lower back or bottom.  </a:t>
            </a:r>
          </a:p>
          <a:p>
            <a:pPr lvl="1"/>
            <a:r>
              <a:rPr lang="en-US" sz="3200" dirty="0" smtClean="0"/>
              <a:t>More common on dark skinned children</a:t>
            </a:r>
          </a:p>
          <a:p>
            <a:pPr lvl="1"/>
            <a:r>
              <a:rPr lang="en-US" sz="3200" dirty="0" smtClean="0"/>
              <a:t>Will fade during childhood.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Examples of Stork Bites </a:t>
            </a:r>
            <a:br>
              <a:rPr lang="en-US" b="1" dirty="0" smtClean="0"/>
            </a:br>
            <a:r>
              <a:rPr lang="en-US" b="1" dirty="0" smtClean="0"/>
              <a:t>and Mongolian Spots</a:t>
            </a:r>
            <a:endParaRPr lang="en-US" b="1" dirty="0"/>
          </a:p>
        </p:txBody>
      </p:sp>
      <p:pic>
        <p:nvPicPr>
          <p:cNvPr id="4" name="Content Placeholder 3" descr="Stork-Bites-baby-skin-disorders-arti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90825"/>
            <a:ext cx="3762375" cy="3762375"/>
          </a:xfrm>
        </p:spPr>
      </p:pic>
      <p:pic>
        <p:nvPicPr>
          <p:cNvPr id="5" name="Picture 4" descr="mongolian2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828800"/>
            <a:ext cx="5191125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sensitive to temperature changes.</a:t>
            </a:r>
          </a:p>
          <a:p>
            <a:r>
              <a:rPr lang="en-US" dirty="0" smtClean="0"/>
              <a:t>Too cold – May appear blotchy with slightly bluish hands and feet.</a:t>
            </a:r>
          </a:p>
          <a:p>
            <a:r>
              <a:rPr lang="en-US" dirty="0" smtClean="0"/>
              <a:t>Too hot – </a:t>
            </a:r>
            <a:r>
              <a:rPr lang="en-US" dirty="0"/>
              <a:t>R</a:t>
            </a:r>
            <a:r>
              <a:rPr lang="en-US" dirty="0" smtClean="0"/>
              <a:t>ash may develop.</a:t>
            </a:r>
          </a:p>
          <a:p>
            <a:r>
              <a:rPr lang="en-US" dirty="0" smtClean="0"/>
              <a:t>Underlying blood vessels show through the new delicate skin, giving it a pinkish or reddish tone.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Wrinkly skin because the baby just spent nine months in fluid and now is exposed to dry air.</a:t>
            </a:r>
          </a:p>
          <a:p>
            <a:r>
              <a:rPr lang="en-US" dirty="0" smtClean="0"/>
              <a:t>Skin becomes a little dehydrated right after birth.</a:t>
            </a:r>
          </a:p>
          <a:p>
            <a:r>
              <a:rPr lang="en-US" dirty="0" smtClean="0"/>
              <a:t>Circulatory system isn’t quite developed yet, so when the baby sleeps, the hands and feet may look bluish.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abdomen may be round or stick out slightly.</a:t>
            </a:r>
          </a:p>
          <a:p>
            <a:r>
              <a:rPr lang="en-US" dirty="0" smtClean="0"/>
              <a:t>The baby’s breathing is not like an adults breathing.</a:t>
            </a:r>
          </a:p>
          <a:p>
            <a:r>
              <a:rPr lang="en-US" dirty="0" smtClean="0"/>
              <a:t>Babies take little breaths and use stomach muscles to help breathe.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 Like This?</a:t>
            </a:r>
            <a:endParaRPr lang="en-US" b="1" dirty="0"/>
          </a:p>
        </p:txBody>
      </p:sp>
      <p:pic>
        <p:nvPicPr>
          <p:cNvPr id="6" name="Content Placeholder 5" descr="Bas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219200"/>
            <a:ext cx="3718454" cy="55776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notice short pauses between some breaths.</a:t>
            </a:r>
          </a:p>
          <a:p>
            <a:r>
              <a:rPr lang="en-US" dirty="0" smtClean="0"/>
              <a:t>The rate of breathing is 30 to 60 times a minute.</a:t>
            </a:r>
          </a:p>
          <a:p>
            <a:r>
              <a:rPr lang="en-US" dirty="0" smtClean="0"/>
              <a:t>The baby’s heart rate is rapid at 120 to 160 times a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breasts of boy and girl babies may look enlarged after birth.</a:t>
            </a:r>
          </a:p>
          <a:p>
            <a:r>
              <a:rPr lang="en-US" dirty="0" smtClean="0"/>
              <a:t>The hormones that cross the placenta during the last two weeks before birth cause the breasts to fill with milk.</a:t>
            </a:r>
          </a:p>
          <a:p>
            <a:r>
              <a:rPr lang="en-US" dirty="0" smtClean="0"/>
              <a:t>Do not squeeze the breasts.</a:t>
            </a:r>
          </a:p>
          <a:p>
            <a:r>
              <a:rPr lang="en-US" dirty="0" smtClean="0"/>
              <a:t>The enlarged breasts will go away in about two weeks.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Umbilical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Sticky material will collect at the base of your baby’s cord stump until it dries out and falls off.</a:t>
            </a:r>
            <a:endParaRPr lang="en-US" dirty="0"/>
          </a:p>
        </p:txBody>
      </p:sp>
      <p:pic>
        <p:nvPicPr>
          <p:cNvPr id="4" name="Picture 3" descr="getty_rm_photo_of_umbilical_c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819400"/>
            <a:ext cx="5367025" cy="364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Genitals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Genitals are the sex organs you see outside the body.</a:t>
            </a:r>
          </a:p>
          <a:p>
            <a:r>
              <a:rPr lang="en-US" dirty="0" smtClean="0"/>
              <a:t>There may be some swelling around the genitals.</a:t>
            </a:r>
          </a:p>
          <a:p>
            <a:r>
              <a:rPr lang="en-US" dirty="0" smtClean="0"/>
              <a:t>The hormones in a girl may cause the baby to have white vaginal drainage.</a:t>
            </a:r>
          </a:p>
          <a:p>
            <a:r>
              <a:rPr lang="en-US" dirty="0" smtClean="0"/>
              <a:t>She may also have slight vaginal spotting, commonly known as a false period.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Arms and legs may look bent and are held close to the body.</a:t>
            </a:r>
          </a:p>
          <a:p>
            <a:r>
              <a:rPr lang="en-US" dirty="0" smtClean="0"/>
              <a:t>Most newborn babies’ hands are in tight fists.</a:t>
            </a:r>
          </a:p>
          <a:p>
            <a:r>
              <a:rPr lang="en-US" dirty="0" smtClean="0"/>
              <a:t>Legs may appear bowed and the feet might look pigeon-toed because they have rotated inward due to being curled up snugly in the womb for nine months.</a:t>
            </a:r>
          </a:p>
          <a:p>
            <a:r>
              <a:rPr lang="en-US" dirty="0" smtClean="0"/>
              <a:t>After about 6 months, they’ll relax into a straighter position.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arms and legs may also appear too short for the body because of their bent appearance.</a:t>
            </a:r>
          </a:p>
          <a:p>
            <a:r>
              <a:rPr lang="en-US" dirty="0" smtClean="0"/>
              <a:t>This is temporary.</a:t>
            </a:r>
          </a:p>
          <a:p>
            <a:r>
              <a:rPr lang="en-US" dirty="0" smtClean="0"/>
              <a:t>By 3 to 4 months, the arms and legs stretch out.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Newborn’s Senses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Babies can hear loud and soft noises at birth.</a:t>
            </a:r>
          </a:p>
          <a:p>
            <a:r>
              <a:rPr lang="en-US" dirty="0" smtClean="0"/>
              <a:t>Loud noises may cause your baby to startle.</a:t>
            </a:r>
          </a:p>
          <a:p>
            <a:r>
              <a:rPr lang="en-US" dirty="0" smtClean="0"/>
              <a:t>Soft noises may help to calm your baby.</a:t>
            </a:r>
          </a:p>
          <a:p>
            <a:r>
              <a:rPr lang="en-US" dirty="0" smtClean="0"/>
              <a:t>The baby quickly learns the difference in voice sounds.</a:t>
            </a:r>
          </a:p>
          <a:p>
            <a:r>
              <a:rPr lang="en-US" dirty="0" smtClean="0"/>
              <a:t>The baby will turn its head to a familiar voice, especially mom’s and dad’s voice.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Newborn’s Senses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showing baby’s objects, hold them 8 to 12 inches from their face.</a:t>
            </a:r>
          </a:p>
          <a:p>
            <a:r>
              <a:rPr lang="en-US" dirty="0" smtClean="0"/>
              <a:t>Hold a baby 12 inches from your face when talking or playing with them so that they can see you clearly.</a:t>
            </a:r>
          </a:p>
          <a:p>
            <a:r>
              <a:rPr lang="en-US" dirty="0" smtClean="0"/>
              <a:t>Newborns can taste and smell at birth.</a:t>
            </a:r>
          </a:p>
          <a:p>
            <a:r>
              <a:rPr lang="en-US" dirty="0" smtClean="0"/>
              <a:t>Babies will be able to taste formula or breast milk.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Newborn’s Senses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heavy perfumes and do not smoke around a baby.</a:t>
            </a:r>
          </a:p>
          <a:p>
            <a:r>
              <a:rPr lang="en-US" dirty="0" smtClean="0"/>
              <a:t>A newborn enters the world with virtually no muscle control.</a:t>
            </a:r>
          </a:p>
          <a:p>
            <a:r>
              <a:rPr lang="en-US" dirty="0" smtClean="0"/>
              <a:t>They can’t hold their heads up on their own.</a:t>
            </a:r>
          </a:p>
          <a:p>
            <a:r>
              <a:rPr lang="en-US" dirty="0" smtClean="0"/>
              <a:t>Their movements are mostly reflexes.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newborn baby will spend a lot of time sleeping or eating.</a:t>
            </a:r>
          </a:p>
          <a:p>
            <a:r>
              <a:rPr lang="en-US" dirty="0" smtClean="0"/>
              <a:t>A baby may be very alert and gaze at you, or be very quiet and drowsy right after birth.</a:t>
            </a:r>
          </a:p>
          <a:p>
            <a:r>
              <a:rPr lang="en-US" dirty="0" smtClean="0"/>
              <a:t>Think of it as after birth jet lag.</a:t>
            </a:r>
          </a:p>
          <a:p>
            <a:r>
              <a:rPr lang="en-US" dirty="0" smtClean="0"/>
              <a:t>A baby may fuss briefly, make crying sounds, or even smile.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 Like This?</a:t>
            </a:r>
            <a:endParaRPr lang="en-US" b="1" dirty="0"/>
          </a:p>
        </p:txBody>
      </p:sp>
      <p:pic>
        <p:nvPicPr>
          <p:cNvPr id="5" name="Content Placeholder 4" descr="15b6bd5ee98e9db502a9b21c698151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867224" cy="52805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awake, your baby’s behavior may range from alert to fussy.</a:t>
            </a:r>
          </a:p>
          <a:p>
            <a:r>
              <a:rPr lang="en-US" dirty="0" smtClean="0"/>
              <a:t>When the baby is quietly alert, this is the best time to feed, play and talk to the baby.</a:t>
            </a:r>
          </a:p>
          <a:p>
            <a:r>
              <a:rPr lang="en-US" dirty="0" smtClean="0"/>
              <a:t>Crying is a response to unpleasant stimulation.</a:t>
            </a:r>
          </a:p>
          <a:p>
            <a:r>
              <a:rPr lang="en-US" dirty="0" smtClean="0"/>
              <a:t>A baby needs to be calmed and held.</a:t>
            </a:r>
          </a:p>
          <a:p>
            <a:r>
              <a:rPr lang="en-US" dirty="0" smtClean="0"/>
              <a:t>Babies have an emotional need for bonding right after delivery.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educated on what a baby will look like when it is born will help answer concerns or questions that may arise.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No…Newborns Look Like This</a:t>
            </a:r>
            <a:endParaRPr lang="en-US" b="1" dirty="0"/>
          </a:p>
        </p:txBody>
      </p:sp>
      <p:pic>
        <p:nvPicPr>
          <p:cNvPr id="4" name="Content Placeholder 3" descr="IMG_5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3152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Like This</a:t>
            </a:r>
            <a:endParaRPr lang="en-US" b="1" dirty="0"/>
          </a:p>
        </p:txBody>
      </p:sp>
      <p:pic>
        <p:nvPicPr>
          <p:cNvPr id="6" name="Content Placeholder 5" descr="HumanNewbo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767186" cy="5287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Like This</a:t>
            </a:r>
            <a:endParaRPr lang="en-US" b="1" dirty="0"/>
          </a:p>
        </p:txBody>
      </p:sp>
      <p:pic>
        <p:nvPicPr>
          <p:cNvPr id="4" name="Content Placeholder 3" descr="9_Months_newborn_baby_umbilical_cord_iStock_000010855894Small_David_Cl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29154"/>
            <a:ext cx="7391400" cy="52142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Circumcision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removal of the foreskin on the penis.</a:t>
            </a:r>
          </a:p>
          <a:p>
            <a:r>
              <a:rPr lang="en-US" dirty="0" smtClean="0"/>
              <a:t>This surgery is the parent’s decision.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Jaundice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Causes the baby’s skin and eyes to look slightly yellow</a:t>
            </a:r>
          </a:p>
          <a:p>
            <a:r>
              <a:rPr lang="en-US" dirty="0" smtClean="0"/>
              <a:t>The livers inability to remove the billirubin from the body fast enough.</a:t>
            </a:r>
          </a:p>
          <a:p>
            <a:r>
              <a:rPr lang="en-US" dirty="0" smtClean="0"/>
              <a:t>The baby might be producing too much billirubin.</a:t>
            </a:r>
          </a:p>
          <a:p>
            <a:r>
              <a:rPr lang="en-US" dirty="0" smtClean="0"/>
              <a:t>Billibrubin</a:t>
            </a:r>
          </a:p>
          <a:p>
            <a:pPr lvl="1"/>
            <a:r>
              <a:rPr lang="en-US" sz="3200" dirty="0" smtClean="0"/>
              <a:t>Substance produced by the breaking down of red blood cells.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1164</Words>
  <Application>Microsoft Office PowerPoint</Application>
  <PresentationFormat>On-screen Show (4:3)</PresentationFormat>
  <Paragraphs>139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Physical Characteristics and Needs</vt:lpstr>
      <vt:lpstr>Do Newborns Look Like This?</vt:lpstr>
      <vt:lpstr>Or Like This?</vt:lpstr>
      <vt:lpstr>Or Like This?</vt:lpstr>
      <vt:lpstr>No…Newborns Look Like This</vt:lpstr>
      <vt:lpstr>And Like This</vt:lpstr>
      <vt:lpstr>And Like This</vt:lpstr>
      <vt:lpstr>Circumcision</vt:lpstr>
      <vt:lpstr>Jaundice</vt:lpstr>
      <vt:lpstr>Examples of Jaundice</vt:lpstr>
      <vt:lpstr>Head</vt:lpstr>
      <vt:lpstr>Examples of Heads</vt:lpstr>
      <vt:lpstr>PowerPoint Presentation</vt:lpstr>
      <vt:lpstr>Fontanels </vt:lpstr>
      <vt:lpstr>PowerPoint Presentation</vt:lpstr>
      <vt:lpstr>Eyes</vt:lpstr>
      <vt:lpstr>Eyes</vt:lpstr>
      <vt:lpstr>Eyes</vt:lpstr>
      <vt:lpstr>Hair</vt:lpstr>
      <vt:lpstr>Examples of Hair</vt:lpstr>
      <vt:lpstr>Skin</vt:lpstr>
      <vt:lpstr>Example of Vernix</vt:lpstr>
      <vt:lpstr>Skin</vt:lpstr>
      <vt:lpstr>Examples of Milia and Lanugo</vt:lpstr>
      <vt:lpstr>Skin</vt:lpstr>
      <vt:lpstr>Examples of Stork Bites  and Mongolian Spots</vt:lpstr>
      <vt:lpstr>Skin</vt:lpstr>
      <vt:lpstr>Skin</vt:lpstr>
      <vt:lpstr>Breathing</vt:lpstr>
      <vt:lpstr>Breathing</vt:lpstr>
      <vt:lpstr>Chest</vt:lpstr>
      <vt:lpstr>Umbilical Cord</vt:lpstr>
      <vt:lpstr>Genitals</vt:lpstr>
      <vt:lpstr>Feet</vt:lpstr>
      <vt:lpstr>Feet</vt:lpstr>
      <vt:lpstr>The Newborn’s Senses</vt:lpstr>
      <vt:lpstr>The Newborn’s Senses</vt:lpstr>
      <vt:lpstr>The Newborn’s Senses</vt:lpstr>
      <vt:lpstr>Behavior</vt:lpstr>
      <vt:lpstr>Behavior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Newborns</dc:title>
  <dc:creator>V_Masters</dc:creator>
  <cp:lastModifiedBy>Vikki</cp:lastModifiedBy>
  <cp:revision>35</cp:revision>
  <cp:lastPrinted>2015-06-08T17:25:06Z</cp:lastPrinted>
  <dcterms:created xsi:type="dcterms:W3CDTF">2014-10-10T03:16:01Z</dcterms:created>
  <dcterms:modified xsi:type="dcterms:W3CDTF">2015-06-08T17:33:10Z</dcterms:modified>
</cp:coreProperties>
</file>