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64" r:id="rId7"/>
    <p:sldId id="265" r:id="rId8"/>
    <p:sldId id="266" r:id="rId9"/>
    <p:sldId id="262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8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3B17-4D22-4D84-857A-21A36B7316C2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2CB9-71F5-4EFF-94CE-3C7098FD75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3B17-4D22-4D84-857A-21A36B7316C2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2CB9-71F5-4EFF-94CE-3C7098FD75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3B17-4D22-4D84-857A-21A36B7316C2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2CB9-71F5-4EFF-94CE-3C7098FD75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3B17-4D22-4D84-857A-21A36B7316C2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2CB9-71F5-4EFF-94CE-3C7098FD75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3B17-4D22-4D84-857A-21A36B7316C2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2CB9-71F5-4EFF-94CE-3C7098FD75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3B17-4D22-4D84-857A-21A36B7316C2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2CB9-71F5-4EFF-94CE-3C7098FD75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3B17-4D22-4D84-857A-21A36B7316C2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2CB9-71F5-4EFF-94CE-3C7098FD75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3B17-4D22-4D84-857A-21A36B7316C2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2CB9-71F5-4EFF-94CE-3C7098FD75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3B17-4D22-4D84-857A-21A36B7316C2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2CB9-71F5-4EFF-94CE-3C7098FD75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3B17-4D22-4D84-857A-21A36B7316C2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2CB9-71F5-4EFF-94CE-3C7098FD75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3B17-4D22-4D84-857A-21A36B7316C2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2CB9-71F5-4EFF-94CE-3C7098FD75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5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63B17-4D22-4D84-857A-21A36B7316C2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A2CB9-71F5-4EFF-94CE-3C7098FD75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87975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Needs of a Newborn</a:t>
            </a:r>
            <a:endParaRPr 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Newborn Reflexes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Sucking</a:t>
            </a:r>
          </a:p>
          <a:p>
            <a:pPr lvl="1"/>
            <a:r>
              <a:rPr lang="en-US" sz="3200" dirty="0" smtClean="0"/>
              <a:t>Stimulated when something is put in the baby’s mouth.</a:t>
            </a:r>
          </a:p>
          <a:p>
            <a:pPr lvl="1"/>
            <a:r>
              <a:rPr lang="en-US" sz="3200" dirty="0" smtClean="0"/>
              <a:t>This reflex allows the newborn to feed from the mother’s breast or bottle immediately after delivery.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Newborn Reflexes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Moro (startle)</a:t>
            </a:r>
          </a:p>
          <a:p>
            <a:pPr lvl="1"/>
            <a:r>
              <a:rPr lang="en-US" sz="3200" dirty="0" smtClean="0"/>
              <a:t>Stimulated when there is loud noise or sudden movement such as when the arms are held and then suddenly released</a:t>
            </a:r>
          </a:p>
          <a:p>
            <a:pPr lvl="1"/>
            <a:r>
              <a:rPr lang="en-US" sz="3200" dirty="0" smtClean="0"/>
              <a:t>It causes the baby to throw their legs and arms out with clenched fists.</a:t>
            </a:r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Newborn Reflexes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Babinski</a:t>
            </a:r>
            <a:endParaRPr lang="en-US" dirty="0" smtClean="0"/>
          </a:p>
          <a:p>
            <a:pPr lvl="1"/>
            <a:r>
              <a:rPr lang="en-US" sz="3200" dirty="0" smtClean="0"/>
              <a:t>When the sole of the foot is stroked from heel to front.</a:t>
            </a:r>
          </a:p>
          <a:p>
            <a:pPr lvl="1"/>
            <a:r>
              <a:rPr lang="en-US" sz="3200" dirty="0" smtClean="0"/>
              <a:t>The toes will fan out.</a:t>
            </a:r>
          </a:p>
          <a:p>
            <a:r>
              <a:rPr lang="en-US" dirty="0" smtClean="0"/>
              <a:t>Grasping</a:t>
            </a:r>
          </a:p>
          <a:p>
            <a:pPr lvl="1"/>
            <a:r>
              <a:rPr lang="en-US" sz="3200" dirty="0" smtClean="0"/>
              <a:t>When an item is placed in the palm of the hand.</a:t>
            </a:r>
          </a:p>
          <a:p>
            <a:pPr lvl="1"/>
            <a:r>
              <a:rPr lang="en-US" sz="3200" dirty="0" smtClean="0"/>
              <a:t>The baby’s fingers will grab around it.</a:t>
            </a:r>
            <a:endParaRPr lang="en-US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Newborn Reflexes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Tonic Neck (fencer)</a:t>
            </a:r>
          </a:p>
          <a:p>
            <a:pPr lvl="1"/>
            <a:r>
              <a:rPr lang="en-US" sz="3200" dirty="0" smtClean="0"/>
              <a:t>The baby takes on a fencer arm stance where one arm is pulled back and the other arm extends forwards.</a:t>
            </a:r>
          </a:p>
          <a:p>
            <a:r>
              <a:rPr lang="en-US" dirty="0" smtClean="0"/>
              <a:t>Stepping</a:t>
            </a:r>
          </a:p>
          <a:p>
            <a:pPr lvl="1"/>
            <a:r>
              <a:rPr lang="en-US" sz="3200" dirty="0" smtClean="0"/>
              <a:t>When the baby’s feet touch a solid surface.</a:t>
            </a:r>
          </a:p>
          <a:p>
            <a:pPr lvl="1"/>
            <a:r>
              <a:rPr lang="en-US" sz="3200" dirty="0" smtClean="0"/>
              <a:t>They will make stepping motions.</a:t>
            </a:r>
            <a:endParaRPr lang="en-US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Newborn Reflexes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video clip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needs a newborn baby has.</a:t>
            </a:r>
          </a:p>
          <a:p>
            <a:r>
              <a:rPr lang="en-US" dirty="0" smtClean="0"/>
              <a:t>Today we learned about:</a:t>
            </a:r>
          </a:p>
          <a:p>
            <a:pPr lvl="1"/>
            <a:r>
              <a:rPr lang="en-US" sz="3200" dirty="0" smtClean="0"/>
              <a:t>The </a:t>
            </a:r>
            <a:r>
              <a:rPr lang="en-US" sz="3200" dirty="0" err="1" smtClean="0"/>
              <a:t>Apgar</a:t>
            </a:r>
            <a:r>
              <a:rPr lang="en-US" sz="3200" dirty="0" smtClean="0"/>
              <a:t> Test</a:t>
            </a:r>
          </a:p>
          <a:p>
            <a:pPr lvl="1"/>
            <a:r>
              <a:rPr lang="en-US" sz="3200" dirty="0" smtClean="0"/>
              <a:t>Fontanels</a:t>
            </a:r>
          </a:p>
          <a:p>
            <a:pPr lvl="1"/>
            <a:r>
              <a:rPr lang="en-US" sz="3200" dirty="0" smtClean="0"/>
              <a:t>Various feeding options</a:t>
            </a:r>
          </a:p>
          <a:p>
            <a:pPr lvl="1"/>
            <a:r>
              <a:rPr lang="en-US" sz="3200" dirty="0" smtClean="0"/>
              <a:t>The importance of nurturing and bonding</a:t>
            </a:r>
          </a:p>
          <a:p>
            <a:pPr lvl="1"/>
            <a:r>
              <a:rPr lang="en-US" sz="3200" dirty="0" smtClean="0"/>
              <a:t>Newborn reflexes</a:t>
            </a:r>
          </a:p>
          <a:p>
            <a:pPr lvl="1"/>
            <a:endParaRPr lang="en-US" sz="32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Baby Shower Game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going to play a matching game</a:t>
            </a:r>
          </a:p>
          <a:p>
            <a:r>
              <a:rPr lang="en-US" dirty="0" smtClean="0"/>
              <a:t>Winners will get prizes!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314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Apgar</a:t>
            </a:r>
            <a:r>
              <a:rPr lang="en-US" b="1" dirty="0" smtClean="0"/>
              <a:t> Test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Apgar</a:t>
            </a:r>
            <a:r>
              <a:rPr lang="en-US" dirty="0" smtClean="0"/>
              <a:t> test is done at one minute and then again five minutes after delivery.</a:t>
            </a:r>
          </a:p>
          <a:p>
            <a:r>
              <a:rPr lang="en-US" dirty="0" smtClean="0"/>
              <a:t>They test for the newborn’s ability to adapt to and thrive in life outside of the uterus.</a:t>
            </a:r>
          </a:p>
          <a:p>
            <a:r>
              <a:rPr lang="en-US" dirty="0" smtClean="0"/>
              <a:t>The medical team observes the newborns heart rate, breathing, muscle tone, response to stimulation and skin color.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Apgar</a:t>
            </a:r>
            <a:r>
              <a:rPr lang="en-US" b="1" dirty="0" smtClean="0"/>
              <a:t> Test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Each of the five areas is rated on a score of 0-10.</a:t>
            </a:r>
          </a:p>
          <a:p>
            <a:r>
              <a:rPr lang="en-US" dirty="0" smtClean="0"/>
              <a:t>Ten is a perfect score, but normal range is 6-10.</a:t>
            </a:r>
          </a:p>
          <a:p>
            <a:r>
              <a:rPr lang="en-US" dirty="0" smtClean="0"/>
              <a:t>A lower </a:t>
            </a:r>
            <a:r>
              <a:rPr lang="en-US" dirty="0" err="1" smtClean="0"/>
              <a:t>Apgar</a:t>
            </a:r>
            <a:r>
              <a:rPr lang="en-US" dirty="0" smtClean="0"/>
              <a:t> score signifies that the baby may need some medical assistance.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Feeding Options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birth, babies usually experience a slight weight loss.</a:t>
            </a:r>
          </a:p>
          <a:p>
            <a:r>
              <a:rPr lang="en-US" dirty="0" smtClean="0"/>
              <a:t>Neonates are fed on demand.</a:t>
            </a:r>
          </a:p>
          <a:p>
            <a:r>
              <a:rPr lang="en-US" dirty="0" smtClean="0"/>
              <a:t>Breast-feeding vs. bottle-feeding</a:t>
            </a:r>
          </a:p>
          <a:p>
            <a:r>
              <a:rPr lang="en-US" dirty="0" smtClean="0"/>
              <a:t>Both have their pro’s and con’s to identify and consider.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Nurturing and Bonding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Bonding</a:t>
            </a:r>
          </a:p>
          <a:p>
            <a:pPr lvl="1"/>
            <a:r>
              <a:rPr lang="en-US" sz="3200" dirty="0" smtClean="0"/>
              <a:t>Forming an emotional tie between the parents and the child.</a:t>
            </a:r>
          </a:p>
          <a:p>
            <a:r>
              <a:rPr lang="en-US" dirty="0" smtClean="0"/>
              <a:t>When bonding begins to occur, the infant will begin to develop trust</a:t>
            </a:r>
          </a:p>
          <a:p>
            <a:pPr lvl="1"/>
            <a:r>
              <a:rPr lang="en-US" sz="3200" dirty="0" smtClean="0"/>
              <a:t>Erickson’s stage of Trust vs. Mistrust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Nurturing and Bonding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Bonding occurs by:</a:t>
            </a:r>
          </a:p>
          <a:p>
            <a:pPr lvl="1"/>
            <a:r>
              <a:rPr lang="en-US" sz="3200" dirty="0" smtClean="0"/>
              <a:t>Looking lovingly at your baby</a:t>
            </a:r>
          </a:p>
          <a:p>
            <a:pPr lvl="1"/>
            <a:r>
              <a:rPr lang="en-US" sz="3200" dirty="0" smtClean="0"/>
              <a:t>Touching your baby lovingly</a:t>
            </a:r>
          </a:p>
          <a:p>
            <a:pPr lvl="1"/>
            <a:r>
              <a:rPr lang="en-US" sz="3200" dirty="0" smtClean="0"/>
              <a:t>Talking to your baby with an animated face and voice</a:t>
            </a:r>
          </a:p>
          <a:p>
            <a:pPr lvl="1"/>
            <a:r>
              <a:rPr lang="en-US" sz="3200" dirty="0" smtClean="0"/>
              <a:t>Being sensitive to the needs of the baby and responding consistently to baby’s needs.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Nurturing and Bonding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there are no delivery or newborn complications, routine medical procedures may be delayed to allow for the immediate bonding process.</a:t>
            </a:r>
          </a:p>
          <a:p>
            <a:r>
              <a:rPr lang="en-US" dirty="0" smtClean="0"/>
              <a:t>That is done by laying the baby on the mother’s stomach to hear the familiar heartbeat and feel the warmth of her skin.</a:t>
            </a:r>
          </a:p>
          <a:p>
            <a:r>
              <a:rPr lang="en-US" dirty="0" smtClean="0"/>
              <a:t>Holding, touching, talking, and looking into the child’s eyes will also build a bond with the baby.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Nurturing and Bonding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simple interactions build connections in the brain which strengthens brain development.</a:t>
            </a:r>
          </a:p>
          <a:p>
            <a:r>
              <a:rPr lang="en-US" dirty="0" smtClean="0"/>
              <a:t>Infants deprived of loving contact and bonding may suffer slower cognitive development.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Newborn Reflexes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Reflexes</a:t>
            </a:r>
          </a:p>
          <a:p>
            <a:pPr lvl="1"/>
            <a:r>
              <a:rPr lang="en-US" sz="3200" dirty="0" smtClean="0"/>
              <a:t>Survival skills for the newborn</a:t>
            </a:r>
          </a:p>
          <a:p>
            <a:pPr lvl="1"/>
            <a:r>
              <a:rPr lang="en-US" sz="3200" dirty="0" smtClean="0"/>
              <a:t>A way for the physician to check the functioning of the baby’s neurological system.</a:t>
            </a:r>
          </a:p>
          <a:p>
            <a:r>
              <a:rPr lang="en-US" dirty="0" smtClean="0"/>
              <a:t>Rooting</a:t>
            </a:r>
          </a:p>
          <a:p>
            <a:pPr lvl="1"/>
            <a:r>
              <a:rPr lang="en-US" sz="3200" dirty="0" smtClean="0"/>
              <a:t>When the baby’s cheek is stroked, the baby will turn towards the side of his/her face that was stroked.</a:t>
            </a:r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567</Words>
  <Application>Microsoft Office PowerPoint</Application>
  <PresentationFormat>On-screen Show (4:3)</PresentationFormat>
  <Paragraphs>74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Office Theme</vt:lpstr>
      <vt:lpstr>Needs of a Newborn</vt:lpstr>
      <vt:lpstr>Apgar Test</vt:lpstr>
      <vt:lpstr>Apgar Test</vt:lpstr>
      <vt:lpstr>Feeding Options</vt:lpstr>
      <vt:lpstr>Nurturing and Bonding</vt:lpstr>
      <vt:lpstr>Nurturing and Bonding</vt:lpstr>
      <vt:lpstr>Nurturing and Bonding</vt:lpstr>
      <vt:lpstr>Nurturing and Bonding</vt:lpstr>
      <vt:lpstr>Newborn Reflexes</vt:lpstr>
      <vt:lpstr>Newborn Reflexes</vt:lpstr>
      <vt:lpstr>Newborn Reflexes</vt:lpstr>
      <vt:lpstr>Newborn Reflexes</vt:lpstr>
      <vt:lpstr>Newborn Reflexes</vt:lpstr>
      <vt:lpstr>Newborn Reflexes</vt:lpstr>
      <vt:lpstr>Summary</vt:lpstr>
      <vt:lpstr>Baby Shower Game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Characteristics and Needs of a Newborn</dc:title>
  <dc:creator>Vikki</dc:creator>
  <cp:lastModifiedBy>Vikki</cp:lastModifiedBy>
  <cp:revision>13</cp:revision>
  <dcterms:created xsi:type="dcterms:W3CDTF">2014-10-10T17:34:16Z</dcterms:created>
  <dcterms:modified xsi:type="dcterms:W3CDTF">2015-06-08T18:27:15Z</dcterms:modified>
</cp:coreProperties>
</file>