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1" r:id="rId3"/>
    <p:sldId id="273" r:id="rId4"/>
    <p:sldId id="257" r:id="rId5"/>
    <p:sldId id="264" r:id="rId6"/>
    <p:sldId id="265" r:id="rId7"/>
    <p:sldId id="263" r:id="rId8"/>
    <p:sldId id="261" r:id="rId9"/>
    <p:sldId id="258" r:id="rId10"/>
    <p:sldId id="259" r:id="rId11"/>
    <p:sldId id="260" r:id="rId12"/>
    <p:sldId id="268" r:id="rId13"/>
    <p:sldId id="266" r:id="rId14"/>
    <p:sldId id="267" r:id="rId15"/>
    <p:sldId id="274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B7216-A2A5-4578-835D-0EBD0DA1212C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FEF0C-1005-4DC9-B117-3C2A6938FA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DEA0C-44AC-4EED-A682-5280E34BC9B8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8A284-D6AB-45BD-BD54-0F8C79E920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8A284-D6AB-45BD-BD54-0F8C79E920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319A-04B5-4217-A174-35375E1A871B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89F-37F1-4B28-988F-31EB62EEC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319A-04B5-4217-A174-35375E1A871B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89F-37F1-4B28-988F-31EB62EEC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319A-04B5-4217-A174-35375E1A871B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89F-37F1-4B28-988F-31EB62EEC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319A-04B5-4217-A174-35375E1A871B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89F-37F1-4B28-988F-31EB62EEC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319A-04B5-4217-A174-35375E1A871B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89F-37F1-4B28-988F-31EB62EEC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319A-04B5-4217-A174-35375E1A871B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89F-37F1-4B28-988F-31EB62EEC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319A-04B5-4217-A174-35375E1A871B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89F-37F1-4B28-988F-31EB62EEC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319A-04B5-4217-A174-35375E1A871B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89F-37F1-4B28-988F-31EB62EEC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319A-04B5-4217-A174-35375E1A871B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89F-37F1-4B28-988F-31EB62EEC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319A-04B5-4217-A174-35375E1A871B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89F-37F1-4B28-988F-31EB62EEC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319A-04B5-4217-A174-35375E1A871B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289F-37F1-4B28-988F-31EB62EEC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3319A-04B5-4217-A174-35375E1A871B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289F-37F1-4B28-988F-31EB62EEC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Creating a </a:t>
            </a:r>
            <a:r>
              <a:rPr lang="en-US" b="1" dirty="0"/>
              <a:t>B</a:t>
            </a:r>
            <a:r>
              <a:rPr lang="en-US" b="1" dirty="0" smtClean="0"/>
              <a:t>onding Experience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Long, loving looks</a:t>
            </a:r>
          </a:p>
          <a:p>
            <a:r>
              <a:rPr lang="en-US" dirty="0" smtClean="0"/>
              <a:t>Loving touches</a:t>
            </a:r>
          </a:p>
          <a:p>
            <a:pPr lvl="1"/>
            <a:r>
              <a:rPr lang="en-US" sz="3200" dirty="0" smtClean="0"/>
              <a:t>Critical to the bonding process</a:t>
            </a:r>
          </a:p>
          <a:p>
            <a:r>
              <a:rPr lang="en-US" dirty="0" smtClean="0"/>
              <a:t>Animated face and voice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Importance of Bonding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Consistency</a:t>
            </a:r>
          </a:p>
          <a:p>
            <a:pPr lvl="1"/>
            <a:r>
              <a:rPr lang="en-US" sz="3200" dirty="0" smtClean="0"/>
              <a:t>Be consistent to allow the baby to know what is expected.</a:t>
            </a:r>
          </a:p>
          <a:p>
            <a:pPr lvl="1"/>
            <a:r>
              <a:rPr lang="en-US" sz="3200" dirty="0" smtClean="0"/>
              <a:t>Have fixed yet flexible routines.</a:t>
            </a:r>
          </a:p>
          <a:p>
            <a:r>
              <a:rPr lang="en-US" dirty="0" smtClean="0"/>
              <a:t>Responsiveness</a:t>
            </a:r>
          </a:p>
          <a:p>
            <a:pPr lvl="1"/>
            <a:r>
              <a:rPr lang="en-US" sz="3200" dirty="0" smtClean="0"/>
              <a:t>Letting the child take the lead and then acting in a way that matches the child’s behavior.</a:t>
            </a:r>
          </a:p>
          <a:p>
            <a:pPr lvl="1"/>
            <a:r>
              <a:rPr lang="en-US" sz="3200" dirty="0" smtClean="0"/>
              <a:t>If a child claps, then you clap.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Importance of Bonding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Sensitivity</a:t>
            </a:r>
          </a:p>
          <a:p>
            <a:pPr lvl="1"/>
            <a:r>
              <a:rPr lang="en-US" sz="3200" dirty="0" smtClean="0"/>
              <a:t>Parents try to see things from the child’s point of view.</a:t>
            </a:r>
          </a:p>
          <a:p>
            <a:pPr lvl="1"/>
            <a:r>
              <a:rPr lang="en-US" sz="3200" dirty="0" smtClean="0"/>
              <a:t>Be aware of the signals your child sends.</a:t>
            </a:r>
          </a:p>
          <a:p>
            <a:r>
              <a:rPr lang="en-US" dirty="0" smtClean="0"/>
              <a:t>Safety and Trust</a:t>
            </a:r>
          </a:p>
          <a:p>
            <a:pPr lvl="1"/>
            <a:r>
              <a:rPr lang="en-US" sz="3200" dirty="0" smtClean="0"/>
              <a:t>Children feel safe when they trust their parents and other adults who care for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Lack of Nurturing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to Thrive or Attachment Disorder</a:t>
            </a:r>
          </a:p>
          <a:p>
            <a:pPr lvl="1"/>
            <a:r>
              <a:rPr lang="en-US" sz="3200" dirty="0" smtClean="0"/>
              <a:t>A condition in which babies fail to grow and develop properly.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Lack of Nurturing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Suffer slower cognitive development</a:t>
            </a:r>
          </a:p>
          <a:p>
            <a:r>
              <a:rPr lang="en-US" dirty="0" smtClean="0"/>
              <a:t>Fail to respond to people and objects</a:t>
            </a:r>
          </a:p>
          <a:p>
            <a:r>
              <a:rPr lang="en-US" dirty="0" smtClean="0"/>
              <a:t>Cries weaken, smiles fade, become withdrawn</a:t>
            </a:r>
          </a:p>
          <a:p>
            <a:r>
              <a:rPr lang="en-US" dirty="0" smtClean="0"/>
              <a:t>As adults, difficult to form meaningful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Power of Nurturing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Harry Harlow’s Monkeys video clip</a:t>
            </a:r>
          </a:p>
          <a:p>
            <a:r>
              <a:rPr lang="en-US" dirty="0" smtClean="0"/>
              <a:t>Jon Hamilton audio clip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Nurturing Throughout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As humans, we crave nurturing and love from other human beings.</a:t>
            </a:r>
          </a:p>
          <a:p>
            <a:r>
              <a:rPr lang="en-US" dirty="0" smtClean="0"/>
              <a:t>How do the following groups need nurturing?</a:t>
            </a:r>
          </a:p>
          <a:p>
            <a:pPr lvl="1"/>
            <a:r>
              <a:rPr lang="en-US" sz="3200" dirty="0" smtClean="0"/>
              <a:t>Infants</a:t>
            </a:r>
          </a:p>
          <a:p>
            <a:pPr lvl="1"/>
            <a:r>
              <a:rPr lang="en-US" sz="3200" dirty="0" smtClean="0"/>
              <a:t>Children</a:t>
            </a:r>
          </a:p>
          <a:p>
            <a:pPr lvl="1"/>
            <a:r>
              <a:rPr lang="en-US" sz="3200" dirty="0" smtClean="0"/>
              <a:t>Teenagers</a:t>
            </a:r>
          </a:p>
          <a:p>
            <a:pPr lvl="1"/>
            <a:r>
              <a:rPr lang="en-US" sz="3200" dirty="0" smtClean="0"/>
              <a:t>Adults</a:t>
            </a:r>
          </a:p>
          <a:p>
            <a:pPr lvl="1"/>
            <a:r>
              <a:rPr lang="en-US" sz="3200" dirty="0" smtClean="0"/>
              <a:t>Elderly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nature and nurture are instrumental in the development of a child.</a:t>
            </a:r>
          </a:p>
          <a:p>
            <a:r>
              <a:rPr lang="en-US" dirty="0" smtClean="0"/>
              <a:t>Create bonding and nurturing experiences for the child.</a:t>
            </a:r>
          </a:p>
          <a:p>
            <a:r>
              <a:rPr lang="en-US" dirty="0" smtClean="0"/>
              <a:t>Realize that we all need nurturing throughout our lives.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Memories From Your Childhood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Volunteer to write on the board</a:t>
            </a:r>
          </a:p>
          <a:p>
            <a:r>
              <a:rPr lang="en-US" dirty="0" smtClean="0"/>
              <a:t>What are some of your fondest memories as a child?</a:t>
            </a:r>
          </a:p>
          <a:p>
            <a:r>
              <a:rPr lang="en-US" dirty="0" smtClean="0"/>
              <a:t>These acts of loving and kindness were part of the nurturing and bonding process.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Memories From Your Childhood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numerous ways to show love and affection for other people.</a:t>
            </a:r>
          </a:p>
          <a:p>
            <a:r>
              <a:rPr lang="en-US" dirty="0" smtClean="0"/>
              <a:t>Today we are going to discuss the importance of nature and nurture in the life of a growing child.</a:t>
            </a:r>
          </a:p>
          <a:p>
            <a:r>
              <a:rPr lang="en-US" dirty="0" smtClean="0"/>
              <a:t>Read the book, “Will You Still Love Me?”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Heredity and Nature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Heredity</a:t>
            </a:r>
          </a:p>
          <a:p>
            <a:pPr lvl="1"/>
            <a:r>
              <a:rPr lang="en-US" sz="3200" dirty="0" smtClean="0"/>
              <a:t>The biological transfers of certain characteristics from earlier generations.</a:t>
            </a:r>
          </a:p>
          <a:p>
            <a:r>
              <a:rPr lang="en-US" dirty="0" smtClean="0"/>
              <a:t>Examples of Heredity</a:t>
            </a:r>
          </a:p>
          <a:p>
            <a:pPr lvl="1"/>
            <a:r>
              <a:rPr lang="en-US" sz="3200" dirty="0" smtClean="0"/>
              <a:t>Blood type, eye color, hair color</a:t>
            </a:r>
          </a:p>
          <a:p>
            <a:r>
              <a:rPr lang="en-US" dirty="0" smtClean="0"/>
              <a:t>Heredity is often referred to as “Nature”.</a:t>
            </a:r>
          </a:p>
          <a:p>
            <a:r>
              <a:rPr lang="en-US" dirty="0" smtClean="0"/>
              <a:t>How can nature affect a developing child?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Play Dough Creations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out a canister of play dough.</a:t>
            </a:r>
          </a:p>
          <a:p>
            <a:r>
              <a:rPr lang="en-US" dirty="0" smtClean="0"/>
              <a:t>Make a clay model of a child.</a:t>
            </a:r>
          </a:p>
          <a:p>
            <a:r>
              <a:rPr lang="en-US" dirty="0" smtClean="0"/>
              <a:t>Show the class your unique creations.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Nurturing and Clay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Nurturing is like sculpting.</a:t>
            </a:r>
          </a:p>
          <a:p>
            <a:r>
              <a:rPr lang="en-US" dirty="0" smtClean="0"/>
              <a:t>A young child is very pliable, much like fresh clay.</a:t>
            </a:r>
          </a:p>
          <a:p>
            <a:r>
              <a:rPr lang="en-US" dirty="0" smtClean="0"/>
              <a:t>We can mold it and shape it as we wish.</a:t>
            </a:r>
          </a:p>
          <a:p>
            <a:r>
              <a:rPr lang="en-US" dirty="0" smtClean="0"/>
              <a:t>However, after very long, the clay begins to dry and the child begins to grow up and maintains the form you have made.</a:t>
            </a:r>
          </a:p>
          <a:p>
            <a:r>
              <a:rPr lang="en-US" dirty="0" smtClean="0"/>
              <a:t>That is how nurturing affects a child’s development.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 and Nurture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Environment</a:t>
            </a:r>
          </a:p>
          <a:p>
            <a:pPr lvl="1"/>
            <a:r>
              <a:rPr lang="en-US" sz="3200" dirty="0" smtClean="0"/>
              <a:t>The people, places, and things that surround and influence a person.</a:t>
            </a:r>
          </a:p>
          <a:p>
            <a:r>
              <a:rPr lang="en-US" dirty="0" smtClean="0"/>
              <a:t>Examples of Environment</a:t>
            </a:r>
          </a:p>
          <a:p>
            <a:pPr lvl="1"/>
            <a:r>
              <a:rPr lang="en-US" sz="3200" dirty="0" smtClean="0"/>
              <a:t>Family, home, school, community</a:t>
            </a:r>
          </a:p>
          <a:p>
            <a:r>
              <a:rPr lang="en-US" dirty="0" smtClean="0"/>
              <a:t>Environment is often referred to as “Nurture”</a:t>
            </a:r>
          </a:p>
          <a:p>
            <a:r>
              <a:rPr lang="en-US" dirty="0" smtClean="0"/>
              <a:t>How can nurture affect a developing child?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Promote Nurturing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Nourishment</a:t>
            </a:r>
          </a:p>
          <a:p>
            <a:r>
              <a:rPr lang="en-US" dirty="0" smtClean="0"/>
              <a:t>Support</a:t>
            </a:r>
          </a:p>
          <a:p>
            <a:r>
              <a:rPr lang="en-US" dirty="0" smtClean="0"/>
              <a:t>Encouragement</a:t>
            </a:r>
          </a:p>
          <a:p>
            <a:r>
              <a:rPr lang="en-US" dirty="0"/>
              <a:t>U</a:t>
            </a:r>
            <a:r>
              <a:rPr lang="en-US" dirty="0" smtClean="0"/>
              <a:t>nconditional love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formation of close emotional ties.</a:t>
            </a:r>
          </a:p>
          <a:p>
            <a:r>
              <a:rPr lang="en-US" dirty="0" smtClean="0"/>
              <a:t>These emotional ties are formed between parents and the newborn soon after birth.</a:t>
            </a:r>
          </a:p>
          <a:p>
            <a:r>
              <a:rPr lang="en-US" dirty="0" smtClean="0"/>
              <a:t>Bonding is critical to a newborn child.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544</Words>
  <Application>Microsoft Office PowerPoint</Application>
  <PresentationFormat>On-screen Show (4:3)</PresentationFormat>
  <Paragraphs>83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Memories From Your Childhood</vt:lpstr>
      <vt:lpstr>Memories From Your Childhood</vt:lpstr>
      <vt:lpstr>Heredity and Nature</vt:lpstr>
      <vt:lpstr>Play Dough Creations</vt:lpstr>
      <vt:lpstr>Nurturing and Clay</vt:lpstr>
      <vt:lpstr>Environment and Nurture</vt:lpstr>
      <vt:lpstr>How to Promote Nurturing</vt:lpstr>
      <vt:lpstr>Bonding</vt:lpstr>
      <vt:lpstr>Creating a Bonding Experience</vt:lpstr>
      <vt:lpstr>Importance of Bonding</vt:lpstr>
      <vt:lpstr>Importance of Bonding</vt:lpstr>
      <vt:lpstr>Lack of Nurturing</vt:lpstr>
      <vt:lpstr>Lack of Nurturing</vt:lpstr>
      <vt:lpstr>The Power of Nurturing</vt:lpstr>
      <vt:lpstr>Nurturing Throughout Life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and Nurture</dc:title>
  <dc:creator>V_Masters</dc:creator>
  <cp:lastModifiedBy>Vikki</cp:lastModifiedBy>
  <cp:revision>27</cp:revision>
  <dcterms:created xsi:type="dcterms:W3CDTF">2014-08-04T19:32:58Z</dcterms:created>
  <dcterms:modified xsi:type="dcterms:W3CDTF">2014-08-18T18:02:53Z</dcterms:modified>
</cp:coreProperties>
</file>