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Default Extension="wmv" ContentType="video/x-ms-wmv"/>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77" r:id="rId2"/>
    <p:sldId id="306" r:id="rId3"/>
    <p:sldId id="307" r:id="rId4"/>
    <p:sldId id="309" r:id="rId5"/>
    <p:sldId id="311" r:id="rId6"/>
    <p:sldId id="337" r:id="rId7"/>
    <p:sldId id="312" r:id="rId8"/>
    <p:sldId id="313" r:id="rId9"/>
    <p:sldId id="315" r:id="rId10"/>
    <p:sldId id="314" r:id="rId11"/>
    <p:sldId id="316" r:id="rId12"/>
    <p:sldId id="317" r:id="rId13"/>
    <p:sldId id="318" r:id="rId14"/>
    <p:sldId id="319" r:id="rId15"/>
    <p:sldId id="320" r:id="rId16"/>
    <p:sldId id="324" r:id="rId17"/>
    <p:sldId id="338" r:id="rId18"/>
    <p:sldId id="328" r:id="rId19"/>
    <p:sldId id="327" r:id="rId20"/>
    <p:sldId id="330" r:id="rId21"/>
    <p:sldId id="331" r:id="rId22"/>
    <p:sldId id="332" r:id="rId23"/>
    <p:sldId id="333" r:id="rId24"/>
    <p:sldId id="340" r:id="rId25"/>
    <p:sldId id="339" r:id="rId26"/>
    <p:sldId id="334"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46" autoAdjust="0"/>
    <p:restoredTop sz="78636" autoAdjust="0"/>
  </p:normalViewPr>
  <p:slideViewPr>
    <p:cSldViewPr>
      <p:cViewPr varScale="1">
        <p:scale>
          <a:sx n="58" d="100"/>
          <a:sy n="58" d="100"/>
        </p:scale>
        <p:origin x="1266" y="78"/>
      </p:cViewPr>
      <p:guideLst>
        <p:guide orient="horz" pos="2160"/>
        <p:guide pos="2880"/>
      </p:guideLst>
    </p:cSldViewPr>
  </p:slideViewPr>
  <p:outlineViewPr>
    <p:cViewPr>
      <p:scale>
        <a:sx n="33" d="100"/>
        <a:sy n="33" d="100"/>
      </p:scale>
      <p:origin x="0" y="-1900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3C6DB8E-4F88-46C5-80A4-16D21226F456}" type="datetimeFigureOut">
              <a:rPr lang="en-US" smtClean="0"/>
              <a:t>9/29/2015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F480D8-493E-4634-98AC-40D741F545EE}" type="slidenum">
              <a:rPr lang="en-US" smtClean="0"/>
              <a:t>‹#›</a:t>
            </a:fld>
            <a:endParaRPr lang="en-US"/>
          </a:p>
        </p:txBody>
      </p:sp>
    </p:spTree>
    <p:extLst>
      <p:ext uri="{BB962C8B-B14F-4D97-AF65-F5344CB8AC3E}">
        <p14:creationId xmlns:p14="http://schemas.microsoft.com/office/powerpoint/2010/main" val="2151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0F830A1-3891-4B82-A120-081866556DA0}" type="datetimeFigureOut">
              <a:rPr lang="en-US" smtClean="0"/>
              <a:pPr/>
              <a:t>9/29/2015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92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ofinis.blogspot.co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fofinis.blogspot.com/2008/04/how-does-media-affect-me.html" TargetMode="External"/><Relationship Id="rId5" Type="http://schemas.openxmlformats.org/officeDocument/2006/relationships/hyperlink" Target="http://www.blogger.com/profile/17257397270895619847" TargetMode="External"/><Relationship Id="rId4" Type="http://schemas.openxmlformats.org/officeDocument/2006/relationships/hyperlink" Target="http://www.elsalvador.com/"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44494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10</a:t>
            </a:fld>
            <a:endParaRPr lang="en-US"/>
          </a:p>
        </p:txBody>
      </p:sp>
    </p:spTree>
    <p:extLst>
      <p:ext uri="{BB962C8B-B14F-4D97-AF65-F5344CB8AC3E}">
        <p14:creationId xmlns:p14="http://schemas.microsoft.com/office/powerpoint/2010/main" val="270976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It is what it is</a:t>
            </a:r>
            <a:r>
              <a:rPr lang="en-US" b="1" dirty="0" smtClean="0"/>
              <a:t> </a:t>
            </a:r>
          </a:p>
          <a:p>
            <a:r>
              <a:rPr lang="en-US" b="1" dirty="0" smtClean="0"/>
              <a:t>Sunday, April 27, 2008</a:t>
            </a:r>
          </a:p>
          <a:p>
            <a:r>
              <a:rPr lang="en-US" b="1" dirty="0" smtClean="0"/>
              <a:t>How does media affect me ? </a:t>
            </a:r>
          </a:p>
          <a:p>
            <a:r>
              <a:rPr lang="en-US" dirty="0" smtClean="0"/>
              <a:t>Now-days I cannot imagine myself without the influence of the media; from the time I wake up to the time I fall asleep. We are living in a media culture. It is impossible to escape from the influence of media; it has become part of our daily routine. Just think about it, can you imagine yourself going a day without using any source of media? I can assure you that the answer is no.</a:t>
            </a:r>
            <a:br>
              <a:rPr lang="en-US" dirty="0" smtClean="0"/>
            </a:br>
            <a:r>
              <a:rPr lang="en-US" dirty="0" smtClean="0"/>
              <a:t/>
            </a:r>
            <a:br>
              <a:rPr lang="en-US" dirty="0" smtClean="0"/>
            </a:br>
            <a:r>
              <a:rPr lang="en-US" dirty="0" smtClean="0"/>
              <a:t>The use of media has become demanding as it fills people’s day-to-day lives and social relationships. We become part of society by being connected through the media. Media is everywhere; the use of media has become part of today’s popular cultures. People in different positions and situations use media in specific ways as each of us have different priorities.</a:t>
            </a:r>
            <a:br>
              <a:rPr lang="en-US" dirty="0" smtClean="0"/>
            </a:br>
            <a:r>
              <a:rPr lang="en-US" dirty="0" smtClean="0"/>
              <a:t/>
            </a:r>
            <a:br>
              <a:rPr lang="en-US" dirty="0" smtClean="0"/>
            </a:br>
            <a:r>
              <a:rPr lang="en-US" dirty="0" smtClean="0"/>
              <a:t>The media is the most important link between individuals, as it allows us to become connected. Even though, I am in the USA I can easily communicate with my friend in El Salvador through </a:t>
            </a:r>
            <a:r>
              <a:rPr lang="en-US" dirty="0" err="1" smtClean="0"/>
              <a:t>hotmail</a:t>
            </a:r>
            <a:r>
              <a:rPr lang="en-US" dirty="0" smtClean="0"/>
              <a:t>. I can even be aware of the news from back home; I can read a Salvadorian paper- </a:t>
            </a:r>
            <a:r>
              <a:rPr lang="en-US" dirty="0" smtClean="0">
                <a:hlinkClick r:id="rId4"/>
              </a:rPr>
              <a:t>El </a:t>
            </a:r>
            <a:r>
              <a:rPr lang="en-US" dirty="0" err="1" smtClean="0">
                <a:hlinkClick r:id="rId4"/>
              </a:rPr>
              <a:t>Diario</a:t>
            </a:r>
            <a:r>
              <a:rPr lang="en-US" dirty="0" smtClean="0">
                <a:hlinkClick r:id="rId4"/>
              </a:rPr>
              <a:t> de Hoy-</a:t>
            </a:r>
            <a:r>
              <a:rPr lang="en-US" dirty="0" smtClean="0"/>
              <a:t> from the internet.</a:t>
            </a:r>
            <a:br>
              <a:rPr lang="en-US" dirty="0" smtClean="0"/>
            </a:br>
            <a:r>
              <a:rPr lang="en-US" dirty="0" smtClean="0"/>
              <a:t/>
            </a:r>
            <a:br>
              <a:rPr lang="en-US" dirty="0" smtClean="0"/>
            </a:br>
            <a:r>
              <a:rPr lang="en-US" dirty="0" smtClean="0"/>
              <a:t>Media helps me connect to the world around me; I use the internet daily to talk to friends and family. I read the newspapers to be informed of the world around me. I read a book in order to enter a world of fantasy. I buy fashion magazines to be aware of latest trends. The media offers me the experience too feel connected in today’s culture. </a:t>
            </a:r>
            <a:endParaRPr lang="en-US" dirty="0" smtClean="0">
              <a:effectLst/>
            </a:endParaRPr>
          </a:p>
          <a:p>
            <a:r>
              <a:rPr lang="en-US" dirty="0" smtClean="0"/>
              <a:t>Posted by </a:t>
            </a:r>
            <a:r>
              <a:rPr lang="en-US" dirty="0" err="1" smtClean="0">
                <a:hlinkClick r:id="rId5" tooltip="author profile"/>
              </a:rPr>
              <a:t>fofa</a:t>
            </a:r>
            <a:r>
              <a:rPr lang="en-US" dirty="0" smtClean="0">
                <a:hlinkClick r:id="rId5" tooltip="author profile"/>
              </a:rPr>
              <a:t> </a:t>
            </a:r>
            <a:r>
              <a:rPr lang="en-US" dirty="0" smtClean="0"/>
              <a:t>at </a:t>
            </a:r>
            <a:r>
              <a:rPr lang="en-US" dirty="0" smtClean="0">
                <a:hlinkClick r:id="rId6" tooltip="permanent link"/>
              </a:rPr>
              <a:t>11:34 PM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11</a:t>
            </a:fld>
            <a:endParaRPr lang="en-US"/>
          </a:p>
        </p:txBody>
      </p:sp>
    </p:spTree>
    <p:extLst>
      <p:ext uri="{BB962C8B-B14F-4D97-AF65-F5344CB8AC3E}">
        <p14:creationId xmlns:p14="http://schemas.microsoft.com/office/powerpoint/2010/main" val="170580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How does media affect our lives?</a:t>
            </a:r>
          </a:p>
          <a:p>
            <a:r>
              <a:rPr lang="en-US" dirty="0" smtClean="0"/>
              <a:t>Media plays very a important role and has influence in virtually every aspect of our lives. It is considered as the best source to know about the happenings of world. Newspaper, magazine, radio, television and internet are the different types of media. It greatly affects our lives because media has the power to influence our thoughts. This influence is sometimes positive and sometimes negative. </a:t>
            </a:r>
          </a:p>
          <a:p>
            <a:r>
              <a:rPr lang="en-US" dirty="0" smtClean="0"/>
              <a:t>NEGATIVE EFFECTS</a:t>
            </a:r>
            <a:br>
              <a:rPr lang="en-US" dirty="0" smtClean="0"/>
            </a:br>
            <a:r>
              <a:rPr lang="en-US" dirty="0" smtClean="0"/>
              <a:t>Media is the most influential one for the people to resort violence. Studies have suggested that the exposure to violence on television, movies and video games make the children more aggressive, fearful, less trusting and more accepting of violence. This does not mean that they will start bringing weapons in the school but they will be more aggressive and less trusting towards their friends, teachers and siblings. Some of them may carry out same violent act that they see in the violent programs and eventually become more disposed to commit acts of violence. </a:t>
            </a:r>
          </a:p>
          <a:p>
            <a:r>
              <a:rPr lang="en-US" dirty="0" smtClean="0"/>
              <a:t>In the past, news about some murder, accidents etc. were used to be published in simple sentences or we can say in a way to just inform the people about a particular happening. But now all has changed. Today news is published in an exaggerated manner to attract the attention of people. This is against the ethics of journalism. So instead of being constructive, media plays a destructive role. People who read much of these news or view excessive violence on television, trust less and take the world more frightening than it is. </a:t>
            </a:r>
          </a:p>
          <a:p>
            <a:r>
              <a:rPr lang="en-US" dirty="0" smtClean="0"/>
              <a:t>Sex and violence in media also lead towards the sex crimes in the society. It traumatizes youngsters which result in abuse in the home, streets, towards children etc. </a:t>
            </a:r>
          </a:p>
          <a:p>
            <a:r>
              <a:rPr lang="en-US" dirty="0" smtClean="0"/>
              <a:t>Some advertisements try to influence the people by telling them the importance of branded items. As a result children and youngsters become status conscious and thinks that by using these items they can show their high status in the society. To fulfill their needs or to impress others they many times go violent to get money. </a:t>
            </a:r>
          </a:p>
          <a:p>
            <a:r>
              <a:rPr lang="en-US" dirty="0" smtClean="0"/>
              <a:t>POSITIVE EFFECTS</a:t>
            </a:r>
            <a:br>
              <a:rPr lang="en-US" dirty="0" smtClean="0"/>
            </a:br>
            <a:r>
              <a:rPr lang="en-US" dirty="0" smtClean="0"/>
              <a:t>Every coin has two sides, similarly media also affects positively on the society and people.</a:t>
            </a:r>
          </a:p>
          <a:p>
            <a:r>
              <a:rPr lang="en-US" dirty="0" smtClean="0"/>
              <a:t>Earth has become a global village due to media. We can know about any part of the world within minutes through television and internet. Media is the best way to spread knowledge, information and news from one part of the world to the other. </a:t>
            </a:r>
          </a:p>
          <a:p>
            <a:r>
              <a:rPr lang="en-US" dirty="0" smtClean="0"/>
              <a:t>Media educates the people to know about their basic rights and how to use them. It is also a link between the government and people because all the policies and activities of government are conveyed through media. It has such a great influence that it can make or break government.</a:t>
            </a:r>
            <a:br>
              <a:rPr lang="en-US" dirty="0" smtClean="0"/>
            </a:br>
            <a:r>
              <a:rPr lang="en-US" dirty="0" smtClean="0"/>
              <a:t>Education programs help the people to learn anything through internet, television and radio. Children can develop their skills and intellect by watching these programs because audio and visual media makes it quite easy to understand.</a:t>
            </a:r>
          </a:p>
          <a:p>
            <a:r>
              <a:rPr lang="en-US" dirty="0" smtClean="0"/>
              <a:t>Advertisements help us to know the different products in the market and we can easily make our choices according to our needs. </a:t>
            </a:r>
          </a:p>
          <a:p>
            <a:r>
              <a:rPr lang="en-US" dirty="0" smtClean="0"/>
              <a:t>Weather forecast programs tell us about the weather so that we can take precautions or plan accordingly. </a:t>
            </a:r>
          </a:p>
          <a:p>
            <a:r>
              <a:rPr lang="en-US" dirty="0" smtClean="0"/>
              <a:t>So we can say that media greatly affects our lives both negatively and positively. It must give us factual information and fair analysis of a situation, news etc. Media also works in the way to help, liberate and empower the people. </a:t>
            </a:r>
          </a:p>
          <a:p>
            <a:r>
              <a:rPr lang="en-US" dirty="0" smtClean="0"/>
              <a:t>Source: http://www.letusfindout.com/how-does-media-affect-our-lives/</a:t>
            </a:r>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12</a:t>
            </a:fld>
            <a:endParaRPr lang="en-US"/>
          </a:p>
        </p:txBody>
      </p:sp>
    </p:spTree>
    <p:extLst>
      <p:ext uri="{BB962C8B-B14F-4D97-AF65-F5344CB8AC3E}">
        <p14:creationId xmlns:p14="http://schemas.microsoft.com/office/powerpoint/2010/main" val="2971563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13</a:t>
            </a:fld>
            <a:endParaRPr lang="en-US"/>
          </a:p>
        </p:txBody>
      </p:sp>
    </p:spTree>
    <p:extLst>
      <p:ext uri="{BB962C8B-B14F-4D97-AF65-F5344CB8AC3E}">
        <p14:creationId xmlns:p14="http://schemas.microsoft.com/office/powerpoint/2010/main" val="3744241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14</a:t>
            </a:fld>
            <a:endParaRPr lang="en-US"/>
          </a:p>
        </p:txBody>
      </p:sp>
    </p:spTree>
    <p:extLst>
      <p:ext uri="{BB962C8B-B14F-4D97-AF65-F5344CB8AC3E}">
        <p14:creationId xmlns:p14="http://schemas.microsoft.com/office/powerpoint/2010/main" val="410343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15</a:t>
            </a:fld>
            <a:endParaRPr lang="en-US"/>
          </a:p>
        </p:txBody>
      </p:sp>
    </p:spTree>
    <p:extLst>
      <p:ext uri="{BB962C8B-B14F-4D97-AF65-F5344CB8AC3E}">
        <p14:creationId xmlns:p14="http://schemas.microsoft.com/office/powerpoint/2010/main" val="2779447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16</a:t>
            </a:fld>
            <a:endParaRPr lang="en-US"/>
          </a:p>
        </p:txBody>
      </p:sp>
    </p:spTree>
    <p:extLst>
      <p:ext uri="{BB962C8B-B14F-4D97-AF65-F5344CB8AC3E}">
        <p14:creationId xmlns:p14="http://schemas.microsoft.com/office/powerpoint/2010/main" val="115674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17</a:t>
            </a:fld>
            <a:endParaRPr lang="en-US"/>
          </a:p>
        </p:txBody>
      </p:sp>
    </p:spTree>
    <p:extLst>
      <p:ext uri="{BB962C8B-B14F-4D97-AF65-F5344CB8AC3E}">
        <p14:creationId xmlns:p14="http://schemas.microsoft.com/office/powerpoint/2010/main" val="1156743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big deal?</a:t>
            </a:r>
          </a:p>
          <a:p>
            <a:r>
              <a:rPr lang="en-US" dirty="0"/>
              <a:t>	Karin Jasper, </a:t>
            </a:r>
            <a:r>
              <a:rPr lang="en-US" dirty="0" err="1"/>
              <a:t>Ph.D</a:t>
            </a:r>
            <a:r>
              <a:rPr lang="en-US" dirty="0"/>
              <a:t> states “Women are encouraged to be over-concerned with their appearance, to invest time and energy in how they look at the expense of other important goals.  The media, fashion, and advertising industries have been accused of causing eating problems by their almost exclusive presentation of thin female actors and models.”</a:t>
            </a:r>
          </a:p>
          <a:p>
            <a:r>
              <a:rPr lang="en-US" dirty="0"/>
              <a:t>She also states “…current advertisements perpetuate the myth that everyone can be thin, they lend reality to what is false.  We are led to believe that if we would do all the right things, if we would eat right, exercise right, and think right, then we could all be thin.  The fact is that genetic factors contribute to our having a variety of body types.” </a:t>
            </a:r>
          </a:p>
          <a:p>
            <a:r>
              <a:rPr lang="en-US" dirty="0"/>
              <a:t>In Media Messages by Linda </a:t>
            </a:r>
            <a:r>
              <a:rPr lang="en-US" dirty="0" err="1"/>
              <a:t>Holtzman</a:t>
            </a:r>
            <a:r>
              <a:rPr lang="en-US" dirty="0"/>
              <a:t> she quotes  Douglas </a:t>
            </a:r>
            <a:r>
              <a:rPr lang="en-US" dirty="0" err="1"/>
              <a:t>Kellner</a:t>
            </a:r>
            <a:r>
              <a:rPr lang="en-US" dirty="0"/>
              <a:t> saying, “Radio, television, film and other products of the culture industries provide the models of what it means to be male or female, successful or a failure, powerful or powerless…media culture helps shape the prevalent view of the world and its deepest values: it defines what is considered good or bad, positive or negative, moral or evil.”</a:t>
            </a:r>
          </a:p>
          <a:p>
            <a:r>
              <a:rPr lang="en-US" dirty="0" err="1"/>
              <a:t>Holtzman</a:t>
            </a:r>
            <a:r>
              <a:rPr lang="en-US" dirty="0"/>
              <a:t> also states “On the one hand, most of us know and can articulate that the programs we are watching are fictional; yet we often believe and internalize the invisible messages we are receiving.  This same process occurs as we listen to popular music or watch a feature film.”</a:t>
            </a:r>
          </a:p>
          <a:p>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18</a:t>
            </a:fld>
            <a:endParaRPr lang="en-US"/>
          </a:p>
        </p:txBody>
      </p:sp>
    </p:spTree>
    <p:extLst>
      <p:ext uri="{BB962C8B-B14F-4D97-AF65-F5344CB8AC3E}">
        <p14:creationId xmlns:p14="http://schemas.microsoft.com/office/powerpoint/2010/main" val="348067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19</a:t>
            </a:fld>
            <a:endParaRPr lang="en-US"/>
          </a:p>
        </p:txBody>
      </p:sp>
    </p:spTree>
    <p:extLst>
      <p:ext uri="{BB962C8B-B14F-4D97-AF65-F5344CB8AC3E}">
        <p14:creationId xmlns:p14="http://schemas.microsoft.com/office/powerpoint/2010/main" val="1636365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2</a:t>
            </a:fld>
            <a:endParaRPr lang="en-US"/>
          </a:p>
        </p:txBody>
      </p:sp>
    </p:spTree>
    <p:extLst>
      <p:ext uri="{BB962C8B-B14F-4D97-AF65-F5344CB8AC3E}">
        <p14:creationId xmlns:p14="http://schemas.microsoft.com/office/powerpoint/2010/main" val="2409758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famous and/or wealthy doesn’t automatically make a person a positive role model.</a:t>
            </a:r>
          </a:p>
          <a:p>
            <a:r>
              <a:rPr lang="en-US" dirty="0" smtClean="0"/>
              <a:t>Most media use famous people to promote their products so you will buy it to be like that person!</a:t>
            </a:r>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20</a:t>
            </a:fld>
            <a:endParaRPr lang="en-US"/>
          </a:p>
        </p:txBody>
      </p:sp>
    </p:spTree>
    <p:extLst>
      <p:ext uri="{BB962C8B-B14F-4D97-AF65-F5344CB8AC3E}">
        <p14:creationId xmlns:p14="http://schemas.microsoft.com/office/powerpoint/2010/main" val="2003017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21</a:t>
            </a:fld>
            <a:endParaRPr lang="en-US"/>
          </a:p>
        </p:txBody>
      </p:sp>
    </p:spTree>
    <p:extLst>
      <p:ext uri="{BB962C8B-B14F-4D97-AF65-F5344CB8AC3E}">
        <p14:creationId xmlns:p14="http://schemas.microsoft.com/office/powerpoint/2010/main" val="3808267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22</a:t>
            </a:fld>
            <a:endParaRPr lang="en-US"/>
          </a:p>
        </p:txBody>
      </p:sp>
    </p:spTree>
    <p:extLst>
      <p:ext uri="{BB962C8B-B14F-4D97-AF65-F5344CB8AC3E}">
        <p14:creationId xmlns:p14="http://schemas.microsoft.com/office/powerpoint/2010/main" val="785709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http://www.rootsofaction.com/what-is-a-role-model-five-qualities-that-matter-for-role-models/</a:t>
            </a:r>
          </a:p>
          <a:p>
            <a:endParaRPr lang="en-US" dirty="0" smtClean="0"/>
          </a:p>
        </p:txBody>
      </p:sp>
      <p:sp>
        <p:nvSpPr>
          <p:cNvPr id="4" name="Slide Number Placeholder 3"/>
          <p:cNvSpPr>
            <a:spLocks noGrp="1"/>
          </p:cNvSpPr>
          <p:nvPr>
            <p:ph type="sldNum" sz="quarter" idx="10"/>
          </p:nvPr>
        </p:nvSpPr>
        <p:spPr/>
        <p:txBody>
          <a:bodyPr/>
          <a:lstStyle/>
          <a:p>
            <a:fld id="{F61CEE16-CBDA-4234-A9BF-4EB77B5C8D66}" type="slidenum">
              <a:rPr lang="en-US" smtClean="0"/>
              <a:t>23</a:t>
            </a:fld>
            <a:endParaRPr lang="en-US"/>
          </a:p>
        </p:txBody>
      </p:sp>
    </p:spTree>
    <p:extLst>
      <p:ext uri="{BB962C8B-B14F-4D97-AF65-F5344CB8AC3E}">
        <p14:creationId xmlns:p14="http://schemas.microsoft.com/office/powerpoint/2010/main" val="388974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http://www.rootsofaction.com/role-models-youth-strategies-success/</a:t>
            </a: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1CEE16-CBDA-4234-A9BF-4EB77B5C8D66}" type="slidenum">
              <a:rPr lang="en-US" smtClean="0"/>
              <a:t>24</a:t>
            </a:fld>
            <a:endParaRPr lang="en-US"/>
          </a:p>
        </p:txBody>
      </p:sp>
    </p:spTree>
    <p:extLst>
      <p:ext uri="{BB962C8B-B14F-4D97-AF65-F5344CB8AC3E}">
        <p14:creationId xmlns:p14="http://schemas.microsoft.com/office/powerpoint/2010/main" val="1970766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26</a:t>
            </a:fld>
            <a:endParaRPr lang="en-US"/>
          </a:p>
        </p:txBody>
      </p:sp>
    </p:spTree>
    <p:extLst>
      <p:ext uri="{BB962C8B-B14F-4D97-AF65-F5344CB8AC3E}">
        <p14:creationId xmlns:p14="http://schemas.microsoft.com/office/powerpoint/2010/main" val="266609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156148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4</a:t>
            </a:fld>
            <a:endParaRPr lang="en-US"/>
          </a:p>
        </p:txBody>
      </p:sp>
    </p:spTree>
    <p:extLst>
      <p:ext uri="{BB962C8B-B14F-4D97-AF65-F5344CB8AC3E}">
        <p14:creationId xmlns:p14="http://schemas.microsoft.com/office/powerpoint/2010/main" val="396730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Bookshelf – Ikea</a:t>
            </a:r>
          </a:p>
          <a:p>
            <a:pPr marL="228600" indent="-228600">
              <a:buAutoNum type="arabicPeriod"/>
            </a:pPr>
            <a:r>
              <a:rPr lang="en-US" dirty="0" smtClean="0"/>
              <a:t>Man</a:t>
            </a:r>
            <a:r>
              <a:rPr lang="en-US" baseline="0" dirty="0" smtClean="0"/>
              <a:t> in blue shirt – Snickers</a:t>
            </a:r>
          </a:p>
          <a:p>
            <a:pPr marL="228600" indent="-228600">
              <a:buAutoNum type="arabicPeriod"/>
            </a:pPr>
            <a:r>
              <a:rPr lang="en-US" baseline="0" dirty="0" smtClean="0"/>
              <a:t>Billboard – Toothpaste</a:t>
            </a:r>
          </a:p>
          <a:p>
            <a:pPr marL="228600" indent="-228600">
              <a:buAutoNum type="arabicPeriod"/>
            </a:pPr>
            <a:r>
              <a:rPr lang="en-US" baseline="0" dirty="0" smtClean="0"/>
              <a:t>Porcupine – Volkswagen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5</a:t>
            </a:fld>
            <a:endParaRPr lang="en-US"/>
          </a:p>
        </p:txBody>
      </p:sp>
    </p:spTree>
    <p:extLst>
      <p:ext uri="{BB962C8B-B14F-4D97-AF65-F5344CB8AC3E}">
        <p14:creationId xmlns:p14="http://schemas.microsoft.com/office/powerpoint/2010/main" val="288955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Nike Shoe: Actual Nike Ad</a:t>
            </a:r>
          </a:p>
          <a:p>
            <a:r>
              <a:rPr lang="en-US" dirty="0" smtClean="0"/>
              <a:t>Red Pump: Selling </a:t>
            </a:r>
            <a:r>
              <a:rPr lang="en-US" dirty="0" err="1" smtClean="0"/>
              <a:t>Kapiti</a:t>
            </a:r>
            <a:r>
              <a:rPr lang="en-US" dirty="0" smtClean="0"/>
              <a:t> Designer</a:t>
            </a:r>
            <a:r>
              <a:rPr lang="en-US" baseline="0" dirty="0" smtClean="0"/>
              <a:t> Ice Cream</a:t>
            </a:r>
          </a:p>
          <a:p>
            <a:r>
              <a:rPr lang="en-US" baseline="0" dirty="0" smtClean="0"/>
              <a:t>White Pump on Golf Course: </a:t>
            </a:r>
            <a:r>
              <a:rPr lang="en-US" baseline="0" dirty="0" err="1" smtClean="0"/>
              <a:t>Mastercard</a:t>
            </a:r>
            <a:r>
              <a:rPr lang="en-US" baseline="0" dirty="0" smtClean="0"/>
              <a:t> Ad</a:t>
            </a:r>
          </a:p>
          <a:p>
            <a:r>
              <a:rPr lang="en-US" baseline="0" dirty="0" smtClean="0"/>
              <a:t>Green Tennis Shoe: Veterinary Hospital</a:t>
            </a:r>
          </a:p>
          <a:p>
            <a:r>
              <a:rPr lang="en-US" baseline="0" dirty="0" smtClean="0"/>
              <a:t>Black </a:t>
            </a:r>
            <a:r>
              <a:rPr lang="en-US" baseline="0" dirty="0" err="1" smtClean="0"/>
              <a:t>Hightops</a:t>
            </a:r>
            <a:r>
              <a:rPr lang="en-US" baseline="0" dirty="0" smtClean="0"/>
              <a:t>: Suva Car Insurance</a:t>
            </a:r>
            <a:endParaRPr lang="en-US" dirty="0"/>
          </a:p>
        </p:txBody>
      </p:sp>
      <p:sp>
        <p:nvSpPr>
          <p:cNvPr id="4" name="Slide Number Placeholder 3"/>
          <p:cNvSpPr>
            <a:spLocks noGrp="1"/>
          </p:cNvSpPr>
          <p:nvPr>
            <p:ph type="sldNum" sz="quarter" idx="10"/>
          </p:nvPr>
        </p:nvSpPr>
        <p:spPr/>
        <p:txBody>
          <a:bodyPr/>
          <a:lstStyle/>
          <a:p>
            <a:fld id="{F61CEE16-CBDA-4234-A9BF-4EB77B5C8D66}" type="slidenum">
              <a:rPr lang="en-US" smtClean="0"/>
              <a:t>6</a:t>
            </a:fld>
            <a:endParaRPr lang="en-US"/>
          </a:p>
        </p:txBody>
      </p:sp>
    </p:spTree>
    <p:extLst>
      <p:ext uri="{BB962C8B-B14F-4D97-AF65-F5344CB8AC3E}">
        <p14:creationId xmlns:p14="http://schemas.microsoft.com/office/powerpoint/2010/main" val="2258979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587874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8</a:t>
            </a:fld>
            <a:endParaRPr lang="en-US"/>
          </a:p>
        </p:txBody>
      </p:sp>
    </p:spTree>
    <p:extLst>
      <p:ext uri="{BB962C8B-B14F-4D97-AF65-F5344CB8AC3E}">
        <p14:creationId xmlns:p14="http://schemas.microsoft.com/office/powerpoint/2010/main" val="25434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1CEE16-CBDA-4234-A9BF-4EB77B5C8D66}" type="slidenum">
              <a:rPr lang="en-US" smtClean="0"/>
              <a:t>9</a:t>
            </a:fld>
            <a:endParaRPr lang="en-US"/>
          </a:p>
        </p:txBody>
      </p:sp>
    </p:spTree>
    <p:extLst>
      <p:ext uri="{BB962C8B-B14F-4D97-AF65-F5344CB8AC3E}">
        <p14:creationId xmlns:p14="http://schemas.microsoft.com/office/powerpoint/2010/main" val="3826796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9/29/2015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9/29/2015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9/29/2015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DFA81D9-487D-4444-89FA-E0C1803D9460}" type="datetimeFigureOut">
              <a:rPr lang="en-US" smtClean="0"/>
              <a:t>9/29/2015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DE5B1E-9E58-4368-BE60-92CDCA927568}"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69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9/29/2015</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9/29/2015</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9/29/2015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9/29/2015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9/29/2015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9/29/2015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9/29/2015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7"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9/29/2015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 id="2147483677" r:id="rId1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9.wmf"/></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9.wmf"/></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4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g"/><Relationship Id="rId7"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g"/></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53.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a tour of positive and negative effects</a:t>
            </a:r>
          </a:p>
        </p:txBody>
      </p:sp>
      <p:sp>
        <p:nvSpPr>
          <p:cNvPr id="5" name="Title 4"/>
          <p:cNvSpPr>
            <a:spLocks noGrp="1"/>
          </p:cNvSpPr>
          <p:nvPr>
            <p:ph type="title"/>
          </p:nvPr>
        </p:nvSpPr>
        <p:spPr>
          <a:xfrm>
            <a:off x="228600" y="3048000"/>
            <a:ext cx="7239000" cy="1828800"/>
          </a:xfrm>
        </p:spPr>
        <p:txBody>
          <a:bodyPr>
            <a:normAutofit fontScale="90000"/>
          </a:bodyPr>
          <a:lstStyle/>
          <a:p>
            <a:pPr algn="l"/>
            <a:r>
              <a:rPr lang="en-US" sz="2400" b="0" dirty="0" smtClean="0">
                <a:solidFill>
                  <a:srgbClr val="7BCF27"/>
                </a:solidFill>
                <a:latin typeface="Calibri" pitchFamily="34" charset="0"/>
              </a:rPr>
              <a:t>Introducing the</a:t>
            </a:r>
            <a:r>
              <a:rPr lang="en-US" sz="2400" b="0" dirty="0">
                <a:solidFill>
                  <a:srgbClr val="262626"/>
                </a:solidFill>
              </a:rPr>
              <a:t/>
            </a:r>
            <a:br>
              <a:rPr lang="en-US" sz="2400" b="0" dirty="0">
                <a:solidFill>
                  <a:srgbClr val="262626"/>
                </a:solidFill>
              </a:rPr>
            </a:br>
            <a:r>
              <a:rPr lang="en-US" sz="5600" b="0" dirty="0" smtClean="0">
                <a:solidFill>
                  <a:prstClr val="white"/>
                </a:solidFill>
              </a:rPr>
              <a:t>INFLUENCE OF MEDIA</a:t>
            </a:r>
            <a:endParaRPr lang="en-US" sz="5600" b="0" dirty="0"/>
          </a:p>
        </p:txBody>
      </p:sp>
      <p:sp>
        <p:nvSpPr>
          <p:cNvPr id="4" name="Text Placeholder 2"/>
          <p:cNvSpPr txBox="1">
            <a:spLocks/>
          </p:cNvSpPr>
          <p:nvPr/>
        </p:nvSpPr>
        <p:spPr>
          <a:xfrm>
            <a:off x="4114800" y="4849866"/>
            <a:ext cx="4953000" cy="708135"/>
          </a:xfrm>
          <a:prstGeom prst="rect">
            <a:avLst/>
          </a:prstGeom>
        </p:spPr>
        <p:txBody>
          <a:bodyPr vert="horz" lIns="91440" tIns="45720" rIns="91440" bIns="45720" rtlCol="0" anchor="b">
            <a:norm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 and personal role models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Moment…</a:t>
            </a:r>
            <a:endParaRPr lang="en-US" dirty="0"/>
          </a:p>
        </p:txBody>
      </p:sp>
      <p:sp>
        <p:nvSpPr>
          <p:cNvPr id="3" name="Content Placeholder 2"/>
          <p:cNvSpPr>
            <a:spLocks noGrp="1"/>
          </p:cNvSpPr>
          <p:nvPr>
            <p:ph idx="1"/>
          </p:nvPr>
        </p:nvSpPr>
        <p:spPr>
          <a:xfrm>
            <a:off x="457200" y="1600200"/>
            <a:ext cx="5029200" cy="4525963"/>
          </a:xfrm>
        </p:spPr>
        <p:txBody>
          <a:bodyPr>
            <a:normAutofit/>
          </a:bodyPr>
          <a:lstStyle/>
          <a:p>
            <a:r>
              <a:rPr lang="en-US" sz="2800" dirty="0" smtClean="0"/>
              <a:t>What is your favorite song to listen to right now on your </a:t>
            </a:r>
            <a:r>
              <a:rPr lang="en-US" sz="2800" dirty="0" err="1" smtClean="0"/>
              <a:t>ipod</a:t>
            </a:r>
            <a:r>
              <a:rPr lang="en-US" sz="2800" dirty="0" smtClean="0"/>
              <a:t>?</a:t>
            </a:r>
          </a:p>
          <a:p>
            <a:r>
              <a:rPr lang="en-US" sz="2800" dirty="0" smtClean="0"/>
              <a:t>Can you think of all the lyrics?</a:t>
            </a:r>
          </a:p>
          <a:p>
            <a:r>
              <a:rPr lang="en-US" sz="2800" dirty="0" smtClean="0"/>
              <a:t>Begin writing them down.</a:t>
            </a:r>
          </a:p>
          <a:p>
            <a:r>
              <a:rPr lang="en-US" sz="2800" dirty="0" smtClean="0"/>
              <a:t>Explain the message being sent through this song to your neighbor.</a:t>
            </a:r>
          </a:p>
          <a:p>
            <a:endParaRPr lang="en-US" sz="2800" dirty="0"/>
          </a:p>
        </p:txBody>
      </p:sp>
      <p:pic>
        <p:nvPicPr>
          <p:cNvPr id="4098" name="Picture 2" descr="http://images.clipartpanda.com/ipod-clipart-earbud-clipar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9702" y="1295400"/>
            <a:ext cx="3207097" cy="470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8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Communication Through Media</a:t>
            </a:r>
            <a:endParaRPr lang="en-US" sz="4000" b="1" dirty="0"/>
          </a:p>
        </p:txBody>
      </p:sp>
      <p:sp>
        <p:nvSpPr>
          <p:cNvPr id="3" name="Content Placeholder 2"/>
          <p:cNvSpPr>
            <a:spLocks noGrp="1"/>
          </p:cNvSpPr>
          <p:nvPr>
            <p:ph idx="1"/>
          </p:nvPr>
        </p:nvSpPr>
        <p:spPr>
          <a:xfrm>
            <a:off x="685800" y="1371600"/>
            <a:ext cx="7772400" cy="3733800"/>
          </a:xfrm>
        </p:spPr>
        <p:txBody>
          <a:bodyPr>
            <a:noAutofit/>
          </a:bodyPr>
          <a:lstStyle/>
          <a:p>
            <a:r>
              <a:rPr lang="en-US" sz="2600" dirty="0" smtClean="0"/>
              <a:t>Positive or Negative?</a:t>
            </a:r>
          </a:p>
          <a:p>
            <a:r>
              <a:rPr lang="en-US" sz="2600" dirty="0" smtClean="0"/>
              <a:t>“The </a:t>
            </a:r>
            <a:r>
              <a:rPr lang="en-US" sz="2600" dirty="0"/>
              <a:t>use of media has become demanding as it fills people’s day-to-day lives and social relationships. We become part of society by being connected through the media. Media is everywhere; the use of media has become part of today’s popular cultures. People in different positions and situations use media in specific ways as each of us have different priorities</a:t>
            </a:r>
            <a:r>
              <a:rPr lang="en-US" sz="2600" dirty="0" smtClean="0"/>
              <a:t>.” </a:t>
            </a:r>
            <a:r>
              <a:rPr lang="en-US" sz="1400" i="1" dirty="0" smtClean="0"/>
              <a:t>Sunday April 27, 2008, “How does media affect me?” posted by </a:t>
            </a:r>
            <a:r>
              <a:rPr lang="en-US" sz="1400" i="1" dirty="0" err="1" smtClean="0"/>
              <a:t>fofa</a:t>
            </a:r>
            <a:r>
              <a:rPr lang="en-US" sz="1400" i="1" dirty="0" smtClean="0"/>
              <a:t> at 11:34pm.</a:t>
            </a:r>
          </a:p>
          <a:p>
            <a:pPr marL="68580" indent="0">
              <a:buNone/>
            </a:pPr>
            <a:endParaRPr lang="en-US" sz="2600" dirty="0"/>
          </a:p>
        </p:txBody>
      </p:sp>
    </p:spTree>
    <p:extLst>
      <p:ext uri="{BB962C8B-B14F-4D97-AF65-F5344CB8AC3E}">
        <p14:creationId xmlns:p14="http://schemas.microsoft.com/office/powerpoint/2010/main" val="3435878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5000" b="1" u="sng" dirty="0" smtClean="0"/>
              <a:t>Communication through Media:</a:t>
            </a:r>
            <a:endParaRPr lang="en-US" sz="5000" b="1" u="sng" dirty="0"/>
          </a:p>
        </p:txBody>
      </p:sp>
      <p:sp>
        <p:nvSpPr>
          <p:cNvPr id="4" name="Text Placeholder 3"/>
          <p:cNvSpPr>
            <a:spLocks noGrp="1"/>
          </p:cNvSpPr>
          <p:nvPr>
            <p:ph type="body" idx="1"/>
          </p:nvPr>
        </p:nvSpPr>
        <p:spPr>
          <a:xfrm>
            <a:off x="4618703" y="1189038"/>
            <a:ext cx="3657600" cy="639762"/>
          </a:xfrm>
        </p:spPr>
        <p:txBody>
          <a:bodyPr>
            <a:normAutofit/>
          </a:bodyPr>
          <a:lstStyle/>
          <a:p>
            <a:r>
              <a:rPr lang="en-US" sz="3000" b="1" u="sng" dirty="0" smtClean="0">
                <a:solidFill>
                  <a:schemeClr val="tx1"/>
                </a:solidFill>
              </a:rPr>
              <a:t>Negative Effects</a:t>
            </a:r>
            <a:endParaRPr lang="en-US" sz="3000" b="1" u="sng" dirty="0">
              <a:solidFill>
                <a:schemeClr val="tx1"/>
              </a:solidFill>
            </a:endParaRPr>
          </a:p>
        </p:txBody>
      </p:sp>
      <p:sp>
        <p:nvSpPr>
          <p:cNvPr id="5" name="Text Placeholder 4"/>
          <p:cNvSpPr>
            <a:spLocks noGrp="1"/>
          </p:cNvSpPr>
          <p:nvPr>
            <p:ph type="body" sz="quarter" idx="3"/>
          </p:nvPr>
        </p:nvSpPr>
        <p:spPr>
          <a:xfrm>
            <a:off x="76200" y="1189038"/>
            <a:ext cx="3657600" cy="639762"/>
          </a:xfrm>
        </p:spPr>
        <p:txBody>
          <a:bodyPr>
            <a:noAutofit/>
          </a:bodyPr>
          <a:lstStyle/>
          <a:p>
            <a:r>
              <a:rPr lang="en-US" sz="3000" b="1" u="sng" dirty="0" smtClean="0">
                <a:solidFill>
                  <a:schemeClr val="tx1"/>
                </a:solidFill>
              </a:rPr>
              <a:t>Positive Effects</a:t>
            </a:r>
            <a:endParaRPr lang="en-US" sz="3000" b="1" u="sng" dirty="0">
              <a:solidFill>
                <a:schemeClr val="tx1"/>
              </a:solidFill>
            </a:endParaRPr>
          </a:p>
        </p:txBody>
      </p:sp>
      <p:sp>
        <p:nvSpPr>
          <p:cNvPr id="6" name="Content Placeholder 5"/>
          <p:cNvSpPr>
            <a:spLocks noGrp="1"/>
          </p:cNvSpPr>
          <p:nvPr>
            <p:ph sz="quarter" idx="13"/>
          </p:nvPr>
        </p:nvSpPr>
        <p:spPr>
          <a:xfrm>
            <a:off x="4771103" y="1949244"/>
            <a:ext cx="4296697" cy="4953000"/>
          </a:xfrm>
        </p:spPr>
        <p:txBody>
          <a:bodyPr>
            <a:normAutofit/>
          </a:bodyPr>
          <a:lstStyle/>
          <a:p>
            <a:pPr marL="176213" indent="-176213"/>
            <a:r>
              <a:rPr lang="en-US" sz="2800" b="1" dirty="0" smtClean="0"/>
              <a:t>Exaggerated sexuality</a:t>
            </a:r>
          </a:p>
          <a:p>
            <a:pPr marL="176213" indent="-176213"/>
            <a:r>
              <a:rPr lang="en-US" sz="2800" b="1" dirty="0" smtClean="0"/>
              <a:t>Increased aggressiveness (cyberbullying, etc.)</a:t>
            </a:r>
          </a:p>
          <a:p>
            <a:pPr marL="176213" indent="-176213"/>
            <a:r>
              <a:rPr lang="en-US" sz="2800" b="1" dirty="0" smtClean="0"/>
              <a:t>Increased violence and criminal activity </a:t>
            </a:r>
          </a:p>
          <a:p>
            <a:pPr marL="176213" indent="-176213"/>
            <a:r>
              <a:rPr lang="en-US" sz="2800" b="1" dirty="0" smtClean="0"/>
              <a:t>Unrealistic expectations</a:t>
            </a:r>
          </a:p>
          <a:p>
            <a:pPr marL="176213" indent="-176213"/>
            <a:r>
              <a:rPr lang="en-US" sz="2800" b="1" dirty="0" smtClean="0"/>
              <a:t>Increased deception</a:t>
            </a:r>
          </a:p>
          <a:p>
            <a:pPr marL="176213" indent="-176213"/>
            <a:r>
              <a:rPr lang="en-US" sz="2800" b="1" dirty="0" smtClean="0"/>
              <a:t>Information overload  </a:t>
            </a:r>
            <a:endParaRPr lang="en-US" sz="2800" b="1" dirty="0"/>
          </a:p>
        </p:txBody>
      </p:sp>
      <p:sp>
        <p:nvSpPr>
          <p:cNvPr id="7" name="Content Placeholder 6"/>
          <p:cNvSpPr>
            <a:spLocks noGrp="1"/>
          </p:cNvSpPr>
          <p:nvPr>
            <p:ph sz="quarter" idx="14"/>
          </p:nvPr>
        </p:nvSpPr>
        <p:spPr>
          <a:xfrm>
            <a:off x="228600" y="1949244"/>
            <a:ext cx="4343400" cy="4953000"/>
          </a:xfrm>
        </p:spPr>
        <p:txBody>
          <a:bodyPr>
            <a:noAutofit/>
          </a:bodyPr>
          <a:lstStyle/>
          <a:p>
            <a:pPr marL="176213" indent="-176213"/>
            <a:r>
              <a:rPr lang="en-US" sz="2800" b="1" dirty="0" smtClean="0"/>
              <a:t>Instant information world-wide</a:t>
            </a:r>
          </a:p>
          <a:p>
            <a:pPr marL="176213" indent="-176213"/>
            <a:r>
              <a:rPr lang="en-US" sz="2800" b="1" dirty="0" smtClean="0"/>
              <a:t>Spreads knowledge</a:t>
            </a:r>
          </a:p>
          <a:p>
            <a:pPr marL="176213" indent="-176213"/>
            <a:r>
              <a:rPr lang="en-US" sz="2800" b="1" dirty="0" smtClean="0"/>
              <a:t>Educates people on basic rights</a:t>
            </a:r>
          </a:p>
          <a:p>
            <a:pPr marL="176213" indent="-176213"/>
            <a:r>
              <a:rPr lang="en-US" sz="2800" b="1" dirty="0" smtClean="0"/>
              <a:t>Skill development (tutorials, etc.)</a:t>
            </a:r>
          </a:p>
          <a:p>
            <a:pPr marL="176213" indent="-176213"/>
            <a:r>
              <a:rPr lang="en-US" sz="2800" b="1" dirty="0" smtClean="0"/>
              <a:t>Informed advertisements</a:t>
            </a:r>
          </a:p>
          <a:p>
            <a:pPr marL="176213" indent="-176213"/>
            <a:r>
              <a:rPr lang="en-US" sz="2800" b="1" dirty="0" smtClean="0"/>
              <a:t>Educational programming </a:t>
            </a:r>
            <a:endParaRPr lang="en-US" sz="2800" b="1" dirty="0"/>
          </a:p>
        </p:txBody>
      </p:sp>
    </p:spTree>
    <p:extLst>
      <p:ext uri="{BB962C8B-B14F-4D97-AF65-F5344CB8AC3E}">
        <p14:creationId xmlns:p14="http://schemas.microsoft.com/office/powerpoint/2010/main" val="41321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additive="base">
                                        <p:cTn id="3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additive="base">
                                        <p:cTn id="4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0" end="0"/>
                                            </p:txEl>
                                          </p:spTgt>
                                        </p:tgtEl>
                                        <p:attrNameLst>
                                          <p:attrName>style.visibility</p:attrName>
                                        </p:attrNameLst>
                                      </p:cBhvr>
                                      <p:to>
                                        <p:strVal val="visible"/>
                                      </p:to>
                                    </p:set>
                                    <p:animEffect transition="in" filter="fade">
                                      <p:cBhvr>
                                        <p:cTn id="48" dur="500"/>
                                        <p:tgtEl>
                                          <p:spTgt spid="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 calcmode="lin" valueType="num">
                                      <p:cBhvr additive="base">
                                        <p:cTn id="5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anim calcmode="lin" valueType="num">
                                      <p:cBhvr additive="base">
                                        <p:cTn id="5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xEl>
                                              <p:pRg st="2" end="2"/>
                                            </p:txEl>
                                          </p:spTgt>
                                        </p:tgtEl>
                                        <p:attrNameLst>
                                          <p:attrName>style.visibility</p:attrName>
                                        </p:attrNameLst>
                                      </p:cBhvr>
                                      <p:to>
                                        <p:strVal val="visible"/>
                                      </p:to>
                                    </p:set>
                                    <p:anim calcmode="lin" valueType="num">
                                      <p:cBhvr additive="base">
                                        <p:cTn id="6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anim calcmode="lin" valueType="num">
                                      <p:cBhvr additive="base">
                                        <p:cTn id="7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7">
                                            <p:txEl>
                                              <p:pRg st="4" end="4"/>
                                            </p:txEl>
                                          </p:spTgt>
                                        </p:tgtEl>
                                        <p:attrNameLst>
                                          <p:attrName>style.visibility</p:attrName>
                                        </p:attrNameLst>
                                      </p:cBhvr>
                                      <p:to>
                                        <p:strVal val="visible"/>
                                      </p:to>
                                    </p:set>
                                    <p:anim calcmode="lin" valueType="num">
                                      <p:cBhvr additive="base">
                                        <p:cTn id="7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
                                            <p:txEl>
                                              <p:pRg st="5" end="5"/>
                                            </p:txEl>
                                          </p:spTgt>
                                        </p:tgtEl>
                                        <p:attrNameLst>
                                          <p:attrName>style.visibility</p:attrName>
                                        </p:attrNameLst>
                                      </p:cBhvr>
                                      <p:to>
                                        <p:strVal val="visible"/>
                                      </p:to>
                                    </p:set>
                                    <p:anim calcmode="lin" valueType="num">
                                      <p:cBhvr additive="base">
                                        <p:cTn id="8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762000"/>
            <a:ext cx="7848600" cy="1219200"/>
          </a:xfrm>
        </p:spPr>
        <p:txBody>
          <a:bodyPr/>
          <a:lstStyle/>
          <a:p>
            <a:r>
              <a:rPr lang="en-US" i="1" dirty="0" smtClean="0"/>
              <a:t>Psychology Today Magazine, Jan/Feb. 2009</a:t>
            </a:r>
            <a:endParaRPr lang="en-US" i="1" dirty="0"/>
          </a:p>
        </p:txBody>
      </p:sp>
      <p:sp>
        <p:nvSpPr>
          <p:cNvPr id="8" name="Text Placeholder 7"/>
          <p:cNvSpPr>
            <a:spLocks noGrp="1"/>
          </p:cNvSpPr>
          <p:nvPr>
            <p:ph type="body" idx="1"/>
          </p:nvPr>
        </p:nvSpPr>
        <p:spPr>
          <a:xfrm>
            <a:off x="152400" y="2514600"/>
            <a:ext cx="8494713" cy="3405187"/>
          </a:xfrm>
        </p:spPr>
        <p:txBody>
          <a:bodyPr>
            <a:noAutofit/>
          </a:bodyPr>
          <a:lstStyle/>
          <a:p>
            <a:r>
              <a:rPr lang="en-US" sz="5400" b="1" dirty="0" smtClean="0">
                <a:solidFill>
                  <a:schemeClr val="tx1"/>
                </a:solidFill>
                <a:effectLst>
                  <a:outerShdw blurRad="38100" dist="38100" dir="2700000" algn="tl">
                    <a:srgbClr val="000000">
                      <a:alpha val="43137"/>
                    </a:srgbClr>
                  </a:outerShdw>
                </a:effectLst>
                <a:latin typeface="Andalus" pitchFamily="18" charset="-78"/>
                <a:cs typeface="Andalus" pitchFamily="18" charset="-78"/>
              </a:rPr>
              <a:t>“If you aren’t living according to your values, you won’t be happy, no matter how much you are achieving.”</a:t>
            </a:r>
            <a:endParaRPr lang="en-US" sz="5400" b="1" dirty="0">
              <a:solidFill>
                <a:schemeClr val="tx1"/>
              </a:solidFill>
              <a:effectLst>
                <a:outerShdw blurRad="38100" dist="38100" dir="2700000" algn="tl">
                  <a:srgbClr val="000000">
                    <a:alpha val="43137"/>
                  </a:srgbClr>
                </a:outerShdw>
              </a:effectLst>
              <a:latin typeface="Andalus" pitchFamily="18" charset="-78"/>
              <a:cs typeface="Andalus" pitchFamily="18" charset="-78"/>
            </a:endParaRPr>
          </a:p>
        </p:txBody>
      </p:sp>
    </p:spTree>
    <p:extLst>
      <p:ext uri="{BB962C8B-B14F-4D97-AF65-F5344CB8AC3E}">
        <p14:creationId xmlns:p14="http://schemas.microsoft.com/office/powerpoint/2010/main" val="3147918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29000" cy="522514"/>
          </a:xfrm>
        </p:spPr>
        <p:txBody>
          <a:bodyPr>
            <a:normAutofit/>
          </a:bodyPr>
          <a:lstStyle/>
          <a:p>
            <a:r>
              <a:rPr lang="en-US" sz="2500" u="sng" dirty="0" smtClean="0"/>
              <a:t>How to Evaluate Media</a:t>
            </a:r>
            <a:endParaRPr lang="en-US" sz="2500" u="sng" dirty="0"/>
          </a:p>
        </p:txBody>
      </p:sp>
      <p:sp>
        <p:nvSpPr>
          <p:cNvPr id="8" name="Text Placeholder 7"/>
          <p:cNvSpPr>
            <a:spLocks noGrp="1"/>
          </p:cNvSpPr>
          <p:nvPr>
            <p:ph type="body" sz="quarter" idx="4294967295"/>
          </p:nvPr>
        </p:nvSpPr>
        <p:spPr>
          <a:xfrm>
            <a:off x="0" y="457200"/>
            <a:ext cx="3429000" cy="5105400"/>
          </a:xfrm>
          <a:prstGeom prst="rect">
            <a:avLst/>
          </a:prstGeom>
        </p:spPr>
        <p:txBody>
          <a:bodyPr>
            <a:noAutofit/>
          </a:bodyPr>
          <a:lstStyle/>
          <a:p>
            <a:r>
              <a:rPr lang="en-US" sz="1800" b="1" u="sng" dirty="0" smtClean="0"/>
              <a:t>Source:</a:t>
            </a:r>
            <a:r>
              <a:rPr lang="en-US" sz="1800" dirty="0" smtClean="0"/>
              <a:t> Whose message is this?</a:t>
            </a:r>
          </a:p>
          <a:p>
            <a:r>
              <a:rPr lang="en-US" sz="1800" b="1" u="sng" dirty="0" smtClean="0"/>
              <a:t>Audience:</a:t>
            </a:r>
            <a:r>
              <a:rPr lang="en-US" sz="1800" dirty="0" smtClean="0"/>
              <a:t> What group is the target?</a:t>
            </a:r>
          </a:p>
          <a:p>
            <a:r>
              <a:rPr lang="en-US" sz="1800" b="1" u="sng" dirty="0" smtClean="0"/>
              <a:t>Text:</a:t>
            </a:r>
            <a:r>
              <a:rPr lang="en-US" sz="1800" dirty="0" smtClean="0"/>
              <a:t> What do you actually see or hear?</a:t>
            </a:r>
          </a:p>
          <a:p>
            <a:r>
              <a:rPr lang="en-US" sz="1800" b="1" u="sng" dirty="0" smtClean="0"/>
              <a:t>Subtext:</a:t>
            </a:r>
            <a:r>
              <a:rPr lang="en-US" sz="1800" dirty="0" smtClean="0"/>
              <a:t> What is the meaning we create from the text in our own minds?</a:t>
            </a:r>
          </a:p>
          <a:p>
            <a:r>
              <a:rPr lang="en-US" sz="1800" b="1" u="sng" dirty="0" smtClean="0"/>
              <a:t>Persuasion Techniques: </a:t>
            </a:r>
            <a:r>
              <a:rPr lang="en-US" sz="1800" dirty="0" smtClean="0"/>
              <a:t>What techniques are being used to persuade me to believe or do a certain thing?</a:t>
            </a:r>
          </a:p>
          <a:p>
            <a:r>
              <a:rPr lang="en-US" sz="1800" b="1" u="sng" dirty="0" smtClean="0"/>
              <a:t>Point of View: </a:t>
            </a:r>
            <a:r>
              <a:rPr lang="en-US" sz="1800" dirty="0" smtClean="0"/>
              <a:t>What is the point of view the story is being told from?</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016793"/>
            <a:ext cx="5311143" cy="3986213"/>
          </a:xfrm>
          <a:prstGeom prst="rect">
            <a:avLst/>
          </a:prstGeom>
        </p:spPr>
      </p:pic>
    </p:spTree>
    <p:extLst>
      <p:ext uri="{BB962C8B-B14F-4D97-AF65-F5344CB8AC3E}">
        <p14:creationId xmlns:p14="http://schemas.microsoft.com/office/powerpoint/2010/main" val="17972872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ircle(in)">
                                      <p:cBhvr>
                                        <p:cTn id="32"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u="sng" dirty="0" smtClean="0"/>
              <a:t>BASICALLY…</a:t>
            </a:r>
            <a:endParaRPr lang="en-US" sz="3800" u="sng" dirty="0"/>
          </a:p>
        </p:txBody>
      </p:sp>
      <p:sp>
        <p:nvSpPr>
          <p:cNvPr id="4" name="Text Placeholder 3"/>
          <p:cNvSpPr>
            <a:spLocks noGrp="1"/>
          </p:cNvSpPr>
          <p:nvPr>
            <p:ph type="body" sz="quarter" idx="4294967295"/>
          </p:nvPr>
        </p:nvSpPr>
        <p:spPr>
          <a:xfrm>
            <a:off x="0" y="1524000"/>
            <a:ext cx="3383280" cy="3291840"/>
          </a:xfrm>
          <a:prstGeom prst="rect">
            <a:avLst/>
          </a:prstGeom>
        </p:spPr>
        <p:txBody>
          <a:bodyPr>
            <a:normAutofit/>
          </a:bodyPr>
          <a:lstStyle/>
          <a:p>
            <a:r>
              <a:rPr lang="en-US" sz="2800" b="1" dirty="0" smtClean="0"/>
              <a:t>Who made it?</a:t>
            </a:r>
          </a:p>
          <a:p>
            <a:r>
              <a:rPr lang="en-US" sz="2800" b="1" dirty="0" smtClean="0"/>
              <a:t>Target audience?</a:t>
            </a:r>
          </a:p>
          <a:p>
            <a:r>
              <a:rPr lang="en-US" sz="2800" b="1" dirty="0" smtClean="0"/>
              <a:t>Tools of persuasion?</a:t>
            </a:r>
          </a:p>
          <a:p>
            <a:r>
              <a:rPr lang="en-US" sz="2800" b="1" dirty="0" smtClean="0"/>
              <a:t>What is being left out?</a:t>
            </a:r>
            <a:endParaRPr lang="en-US" sz="2800" b="1"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4800" y="838200"/>
            <a:ext cx="4419600" cy="579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81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anim calcmode="lin" valueType="num">
                                      <p:cBhvr>
                                        <p:cTn id="29"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2000"/>
                                        <p:tgtEl>
                                          <p:spTgt spid="4">
                                            <p:txEl>
                                              <p:pRg st="3" end="3"/>
                                            </p:txEl>
                                          </p:spTgt>
                                        </p:tgtEl>
                                      </p:cBhvr>
                                    </p:animEffect>
                                    <p:anim calcmode="lin" valueType="num">
                                      <p:cBhvr>
                                        <p:cTn id="36"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381000"/>
            <a:ext cx="3048000" cy="825500"/>
          </a:xfrm>
        </p:spPr>
        <p:txBody>
          <a:bodyPr>
            <a:noAutofit/>
          </a:bodyPr>
          <a:lstStyle/>
          <a:p>
            <a:pPr algn="ctr"/>
            <a:r>
              <a:rPr lang="en-US" sz="4000" u="sng" dirty="0" smtClean="0"/>
              <a:t>Want some?</a:t>
            </a:r>
            <a:endParaRPr lang="en-US" sz="4000" u="sng" dirty="0"/>
          </a:p>
        </p:txBody>
      </p:sp>
      <p:sp>
        <p:nvSpPr>
          <p:cNvPr id="4" name="Text Placeholder 3"/>
          <p:cNvSpPr>
            <a:spLocks noGrp="1"/>
          </p:cNvSpPr>
          <p:nvPr>
            <p:ph type="body" sz="quarter" idx="4294967295"/>
          </p:nvPr>
        </p:nvSpPr>
        <p:spPr>
          <a:xfrm>
            <a:off x="45720" y="1494654"/>
            <a:ext cx="3383280" cy="3291840"/>
          </a:xfrm>
          <a:prstGeom prst="rect">
            <a:avLst/>
          </a:prstGeom>
        </p:spPr>
        <p:txBody>
          <a:bodyPr>
            <a:normAutofit lnSpcReduction="10000"/>
          </a:bodyPr>
          <a:lstStyle/>
          <a:p>
            <a:r>
              <a:rPr lang="en-US" dirty="0" smtClean="0"/>
              <a:t>The media can make things look really good.</a:t>
            </a:r>
          </a:p>
          <a:p>
            <a:r>
              <a:rPr lang="en-US" dirty="0" smtClean="0"/>
              <a:t>How do you assess what is good and what is bad?</a:t>
            </a:r>
            <a:endParaRPr lang="en-US" dirty="0"/>
          </a:p>
        </p:txBody>
      </p:sp>
      <p:pic>
        <p:nvPicPr>
          <p:cNvPr id="3076" name="Picture 4" descr="http://icecreamjournal.turkeyhill.com/blog/wp-content/uploads/2009/11/sundae-with-cher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578" y="1066800"/>
            <a:ext cx="4375622" cy="521428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Staff\AppData\Local\Microsoft\Windows\Temporary Internet Files\Content.IE5\NPLZ470F\MC900346891[1].wmf"/>
          <p:cNvPicPr>
            <a:picLocks noGrp="1" noChangeAspect="1" noChangeArrowheads="1"/>
          </p:cNvPicPr>
          <p:nvPr>
            <p:ph sz="quarter" idx="4294967295"/>
          </p:nvPr>
        </p:nvPicPr>
        <p:blipFill>
          <a:blip r:embed="rId4" cstate="email">
            <a:extLst>
              <a:ext uri="{28A0092B-C50C-407E-A947-70E740481C1C}">
                <a14:useLocalDpi xmlns:a14="http://schemas.microsoft.com/office/drawing/2010/main" val="0"/>
              </a:ext>
            </a:extLst>
          </a:blip>
          <a:srcRect/>
          <a:stretch>
            <a:fillRect/>
          </a:stretch>
        </p:blipFill>
        <p:spPr bwMode="auto">
          <a:xfrm rot="1506480">
            <a:off x="6445335" y="4054637"/>
            <a:ext cx="1161699" cy="653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 descr="C:\Users\Staff\AppData\Local\Microsoft\Windows\Temporary Internet Files\Content.IE5\NPLZ470F\MC9003468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9064470">
            <a:off x="4718337" y="3495641"/>
            <a:ext cx="1189968" cy="6690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Staff\AppData\Local\Microsoft\Windows\Temporary Internet Files\Content.IE5\NPLZ470F\MC900346891[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370499">
            <a:off x="5565316" y="4101042"/>
            <a:ext cx="805838" cy="45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01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45720" y="1494654"/>
            <a:ext cx="3383280" cy="2983224"/>
          </a:xfrm>
          <a:prstGeom prst="rect">
            <a:avLst/>
          </a:prstGeom>
        </p:spPr>
        <p:txBody>
          <a:bodyPr>
            <a:normAutofit/>
          </a:bodyPr>
          <a:lstStyle/>
          <a:p>
            <a:pPr marL="0" indent="0" algn="ctr">
              <a:buNone/>
            </a:pPr>
            <a:r>
              <a:rPr lang="en-US" sz="4800" b="1" dirty="0" smtClean="0"/>
              <a:t>How </a:t>
            </a:r>
          </a:p>
          <a:p>
            <a:pPr marL="0" indent="0" algn="ctr">
              <a:buNone/>
            </a:pPr>
            <a:r>
              <a:rPr lang="en-US" sz="4800" b="1" dirty="0" smtClean="0"/>
              <a:t>about </a:t>
            </a:r>
          </a:p>
          <a:p>
            <a:pPr marL="0" indent="0" algn="ctr">
              <a:buNone/>
            </a:pPr>
            <a:r>
              <a:rPr lang="en-US" sz="4800" b="1" dirty="0" smtClean="0"/>
              <a:t>now?</a:t>
            </a:r>
            <a:endParaRPr lang="en-US" sz="4800" b="1" dirty="0"/>
          </a:p>
        </p:txBody>
      </p:sp>
      <p:pic>
        <p:nvPicPr>
          <p:cNvPr id="3076" name="Picture 4" descr="http://icecreamjournal.turkeyhill.com/blog/wp-content/uploads/2009/11/sundae-with-cher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2578" y="1066800"/>
            <a:ext cx="4375622" cy="521428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Staff\AppData\Local\Microsoft\Windows\Temporary Internet Files\Content.IE5\NPLZ470F\MC900346891[1].wmf"/>
          <p:cNvPicPr>
            <a:picLocks noGrp="1" noChangeAspect="1" noChangeArrowheads="1"/>
          </p:cNvPicPr>
          <p:nvPr>
            <p:ph sz="quarter" idx="4294967295"/>
          </p:nvPr>
        </p:nvPicPr>
        <p:blipFill>
          <a:blip r:embed="rId4"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06480">
            <a:off x="6445335" y="4054637"/>
            <a:ext cx="1161699" cy="6531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5" descr="C:\Users\Staff\AppData\Local\Microsoft\Windows\Temporary Internet Files\Content.IE5\NPLZ470F\MC900346891[1].wmf"/>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064470">
            <a:off x="4718337" y="3495641"/>
            <a:ext cx="1189968" cy="6690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C:\Users\Staff\AppData\Local\Microsoft\Windows\Temporary Internet Files\Content.IE5\NPLZ470F\MC900346891[1].wmf"/>
          <p:cNvPicPr>
            <a:picLocks noChangeAspect="1" noChangeArrowheads="1"/>
          </p:cNvPicPr>
          <p:nvPr/>
        </p:nvPicPr>
        <p:blipFill>
          <a:blip r:embed="rId4" cstate="email">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70499">
            <a:off x="5565316" y="4101042"/>
            <a:ext cx="805838" cy="45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363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706562"/>
          </a:xfrm>
        </p:spPr>
        <p:txBody>
          <a:bodyPr>
            <a:normAutofit/>
          </a:bodyPr>
          <a:lstStyle/>
          <a:p>
            <a:pPr algn="ctr"/>
            <a:r>
              <a:rPr lang="en-US" dirty="0" smtClean="0"/>
              <a:t>What a difference Photoshop makes! </a:t>
            </a:r>
            <a:br>
              <a:rPr lang="en-US" dirty="0" smtClean="0"/>
            </a:br>
            <a:r>
              <a:rPr lang="en-US" dirty="0" smtClean="0"/>
              <a:t>What a Lie they feed us!</a:t>
            </a:r>
            <a:endParaRPr lang="en-US" dirty="0"/>
          </a:p>
        </p:txBody>
      </p:sp>
      <p:pic>
        <p:nvPicPr>
          <p:cNvPr id="5" name="Content Placeholder 4"/>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tretch>
            <a:fillRect/>
          </a:stretch>
        </p:blipFill>
        <p:spPr>
          <a:xfrm>
            <a:off x="76200" y="990600"/>
            <a:ext cx="5323264" cy="3581400"/>
          </a:xfrm>
          <a:prstGeom prst="rect">
            <a:avLst/>
          </a:prstGeom>
        </p:spPr>
      </p:pic>
      <p:pic>
        <p:nvPicPr>
          <p:cNvPr id="6" name="Content Placeholder 5"/>
          <p:cNvPicPr>
            <a:picLocks noGrp="1" noChangeAspect="1"/>
          </p:cNvPicPr>
          <p:nvPr>
            <p:ph sz="quarter" idx="4294967295"/>
          </p:nvPr>
        </p:nvPicPr>
        <p:blipFill>
          <a:blip r:embed="rId4" cstate="email">
            <a:extLst>
              <a:ext uri="{28A0092B-C50C-407E-A947-70E740481C1C}">
                <a14:useLocalDpi xmlns:a14="http://schemas.microsoft.com/office/drawing/2010/main" val="0"/>
              </a:ext>
            </a:extLst>
          </a:blip>
          <a:stretch>
            <a:fillRect/>
          </a:stretch>
        </p:blipFill>
        <p:spPr>
          <a:xfrm>
            <a:off x="4495801" y="3581400"/>
            <a:ext cx="4571999" cy="3200400"/>
          </a:xfrm>
          <a:prstGeom prst="rect">
            <a:avLst/>
          </a:prstGeom>
        </p:spPr>
      </p:pic>
      <p:sp>
        <p:nvSpPr>
          <p:cNvPr id="3" name="TextBox 2"/>
          <p:cNvSpPr txBox="1"/>
          <p:nvPr/>
        </p:nvSpPr>
        <p:spPr>
          <a:xfrm>
            <a:off x="6309360" y="3168134"/>
            <a:ext cx="1284006" cy="369332"/>
          </a:xfrm>
          <a:prstGeom prst="rect">
            <a:avLst/>
          </a:prstGeom>
          <a:noFill/>
        </p:spPr>
        <p:txBody>
          <a:bodyPr wrap="none" rtlCol="0">
            <a:spAutoFit/>
          </a:bodyPr>
          <a:lstStyle/>
          <a:p>
            <a:r>
              <a:rPr lang="en-US" dirty="0" smtClean="0"/>
              <a:t>Jessica Alba</a:t>
            </a:r>
            <a:endParaRPr lang="en-US" dirty="0"/>
          </a:p>
        </p:txBody>
      </p:sp>
      <p:sp>
        <p:nvSpPr>
          <p:cNvPr id="4" name="TextBox 3"/>
          <p:cNvSpPr txBox="1"/>
          <p:nvPr/>
        </p:nvSpPr>
        <p:spPr>
          <a:xfrm>
            <a:off x="2122731" y="4519660"/>
            <a:ext cx="1002390" cy="369332"/>
          </a:xfrm>
          <a:prstGeom prst="rect">
            <a:avLst/>
          </a:prstGeom>
          <a:noFill/>
        </p:spPr>
        <p:txBody>
          <a:bodyPr wrap="none" rtlCol="0">
            <a:spAutoFit/>
          </a:bodyPr>
          <a:lstStyle/>
          <a:p>
            <a:r>
              <a:rPr lang="en-US" dirty="0" smtClean="0"/>
              <a:t>Faith Hill</a:t>
            </a:r>
            <a:endParaRPr lang="en-US" dirty="0"/>
          </a:p>
        </p:txBody>
      </p:sp>
    </p:spTree>
    <p:extLst>
      <p:ext uri="{BB962C8B-B14F-4D97-AF65-F5344CB8AC3E}">
        <p14:creationId xmlns:p14="http://schemas.microsoft.com/office/powerpoint/2010/main" val="2266026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0" y="6096000"/>
            <a:ext cx="5486400" cy="566738"/>
          </a:xfrm>
        </p:spPr>
        <p:txBody>
          <a:bodyPr>
            <a:noAutofit/>
          </a:bodyPr>
          <a:lstStyle/>
          <a:p>
            <a:r>
              <a:rPr lang="en-US" sz="3200" dirty="0" smtClean="0"/>
              <a:t>What do we think reality is?</a:t>
            </a:r>
            <a:endParaRPr lang="en-US" sz="3200" dirty="0"/>
          </a:p>
        </p:txBody>
      </p:sp>
      <p:pic>
        <p:nvPicPr>
          <p:cNvPr id="8" name="Teen Living-Self-Esteem-Real Beauty-Dove Campaign Vide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14400" y="228600"/>
            <a:ext cx="7518400" cy="5638800"/>
          </a:xfrm>
          <a:prstGeom prst="rect">
            <a:avLst/>
          </a:prstGeom>
        </p:spPr>
      </p:pic>
    </p:spTree>
    <p:extLst>
      <p:ext uri="{BB962C8B-B14F-4D97-AF65-F5344CB8AC3E}">
        <p14:creationId xmlns:p14="http://schemas.microsoft.com/office/powerpoint/2010/main" val="3634469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4"/>
          </p:nvPr>
        </p:nvSpPr>
        <p:spPr>
          <a:xfrm>
            <a:off x="0" y="3124200"/>
            <a:ext cx="7467600" cy="1752600"/>
          </a:xfrm>
          <a:prstGeom prst="rect">
            <a:avLst/>
          </a:prstGeom>
        </p:spPr>
        <p:txBody>
          <a:bodyPr>
            <a:normAutofit fontScale="92500"/>
          </a:bodyPr>
          <a:lstStyle/>
          <a:p>
            <a:r>
              <a:rPr lang="en-US" sz="3200" dirty="0" smtClean="0">
                <a:solidFill>
                  <a:schemeClr val="bg1"/>
                </a:solidFill>
              </a:rPr>
              <a:t>What </a:t>
            </a:r>
            <a:r>
              <a:rPr lang="en-US" sz="3200" dirty="0">
                <a:solidFill>
                  <a:schemeClr val="bg1"/>
                </a:solidFill>
              </a:rPr>
              <a:t>a</a:t>
            </a:r>
            <a:r>
              <a:rPr lang="en-US" sz="3200" dirty="0" smtClean="0">
                <a:solidFill>
                  <a:schemeClr val="bg1"/>
                </a:solidFill>
              </a:rPr>
              <a:t>ffect does media have on my actions? What role models do I have and how are they affecting me and my behavior?</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0"/>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0400" y="0"/>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1"/>
            <a:ext cx="1600200"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8019535" y="-1541"/>
            <a:ext cx="1124465" cy="106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ubtitle 2"/>
          <p:cNvSpPr txBox="1">
            <a:spLocks/>
          </p:cNvSpPr>
          <p:nvPr/>
        </p:nvSpPr>
        <p:spPr>
          <a:xfrm>
            <a:off x="0" y="2286000"/>
            <a:ext cx="7543800" cy="685800"/>
          </a:xfrm>
          <a:prstGeom prst="rect">
            <a:avLst/>
          </a:prstGeom>
        </p:spPr>
        <p:txBody>
          <a:bodyPr vert="horz" lIns="91440" tIns="45720" rIns="91440" bIns="45720" rtlCol="0">
            <a:normAutofit lnSpcReduction="10000"/>
          </a:bodyPr>
          <a:lstStyle>
            <a:lvl1pPr marL="342900" indent="-342900" algn="r" defTabSz="914400" rtl="0" eaLnBrk="1" latinLnBrk="0" hangingPunct="1">
              <a:spcBef>
                <a:spcPct val="20000"/>
              </a:spcBef>
              <a:buFont typeface="Arial" pitchFamily="34" charset="0"/>
              <a:buNone/>
              <a:defRPr lang="en-US" sz="1800" b="1" kern="1200" dirty="0" smtClean="0">
                <a:solidFill>
                  <a:schemeClr val="bg1">
                    <a:lumMod val="6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4000" dirty="0" smtClean="0">
                <a:solidFill>
                  <a:schemeClr val="tx1"/>
                </a:solidFill>
              </a:rPr>
              <a:t>Reflect on the following questions:</a:t>
            </a:r>
            <a:endParaRPr lang="en-US" sz="4000" dirty="0">
              <a:solidFill>
                <a:schemeClr val="tx1"/>
              </a:solidFill>
            </a:endParaRPr>
          </a:p>
        </p:txBody>
      </p:sp>
    </p:spTree>
    <p:extLst>
      <p:ext uri="{BB962C8B-B14F-4D97-AF65-F5344CB8AC3E}">
        <p14:creationId xmlns:p14="http://schemas.microsoft.com/office/powerpoint/2010/main" val="353302702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52976" y="3991768"/>
            <a:ext cx="1881420" cy="1856445"/>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idx="4294967295"/>
          </p:nvPr>
        </p:nvSpPr>
        <p:spPr>
          <a:xfrm>
            <a:off x="457200" y="0"/>
            <a:ext cx="7772400" cy="1143000"/>
          </a:xfrm>
        </p:spPr>
        <p:txBody>
          <a:bodyPr/>
          <a:lstStyle/>
          <a:p>
            <a:pPr algn="ctr"/>
            <a:r>
              <a:rPr lang="en-US" dirty="0" smtClean="0"/>
              <a:t>Role Model vs. Idol</a:t>
            </a:r>
            <a:endParaRPr lang="en-US" dirty="0"/>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02785" y="2342084"/>
            <a:ext cx="2956956" cy="2028702"/>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328" y="5080910"/>
            <a:ext cx="4791072" cy="1588813"/>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14738" y="914400"/>
            <a:ext cx="1244808" cy="1877415"/>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060992" y="2342084"/>
            <a:ext cx="1873458" cy="1873458"/>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85800" y="4692952"/>
            <a:ext cx="1149482" cy="158881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1107123"/>
            <a:ext cx="1819275" cy="2514600"/>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830224" y="1178571"/>
            <a:ext cx="1208376" cy="161324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597205" y="3060346"/>
            <a:ext cx="1700107" cy="1801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7420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9973"/>
            <a:ext cx="2928010" cy="750627"/>
          </a:xfrm>
        </p:spPr>
        <p:txBody>
          <a:bodyPr>
            <a:normAutofit fontScale="90000"/>
          </a:bodyPr>
          <a:lstStyle/>
          <a:p>
            <a:pPr algn="ctr"/>
            <a:r>
              <a:rPr lang="en-US" sz="3600" b="1" dirty="0" smtClean="0">
                <a:effectLst>
                  <a:outerShdw blurRad="38100" dist="38100" dir="2700000" algn="tl">
                    <a:srgbClr val="000000">
                      <a:alpha val="43137"/>
                    </a:srgbClr>
                  </a:outerShdw>
                </a:effectLst>
              </a:rPr>
              <a:t>What is a Role Model?</a:t>
            </a:r>
            <a:endParaRPr lang="en-US" sz="3600" b="1" dirty="0">
              <a:effectLst>
                <a:outerShdw blurRad="38100" dist="38100" dir="2700000" algn="tl">
                  <a:srgbClr val="000000">
                    <a:alpha val="43137"/>
                  </a:srgbClr>
                </a:outerShdw>
              </a:effectLst>
            </a:endParaRPr>
          </a:p>
        </p:txBody>
      </p:sp>
      <p:sp>
        <p:nvSpPr>
          <p:cNvPr id="4" name="Text Placeholder 3"/>
          <p:cNvSpPr>
            <a:spLocks noGrp="1"/>
          </p:cNvSpPr>
          <p:nvPr>
            <p:ph type="body" sz="quarter" idx="4294967295"/>
          </p:nvPr>
        </p:nvSpPr>
        <p:spPr>
          <a:xfrm>
            <a:off x="-76200" y="990600"/>
            <a:ext cx="3505200" cy="4267200"/>
          </a:xfrm>
          <a:prstGeom prst="rect">
            <a:avLst/>
          </a:prstGeom>
        </p:spPr>
        <p:txBody>
          <a:bodyPr>
            <a:noAutofit/>
          </a:bodyPr>
          <a:lstStyle/>
          <a:p>
            <a:pPr marL="285750" indent="-285750">
              <a:buFont typeface="Arial" pitchFamily="34" charset="0"/>
              <a:buChar char="•"/>
            </a:pPr>
            <a:r>
              <a:rPr lang="en-US" sz="2000" b="1" dirty="0" smtClean="0"/>
              <a:t>A person who models patterns of behavior, attitudes and values.</a:t>
            </a:r>
          </a:p>
          <a:p>
            <a:pPr marL="285750" indent="-285750">
              <a:buFont typeface="Arial" pitchFamily="34" charset="0"/>
              <a:buChar char="•"/>
            </a:pPr>
            <a:r>
              <a:rPr lang="en-US" sz="2000" b="1" dirty="0" smtClean="0"/>
              <a:t>Why is it important to have role models that inspire you?</a:t>
            </a:r>
          </a:p>
          <a:p>
            <a:pPr marL="285750" indent="-285750">
              <a:buFont typeface="Arial" pitchFamily="34" charset="0"/>
              <a:buChar char="•"/>
            </a:pPr>
            <a:r>
              <a:rPr lang="en-US" sz="2000" b="1" dirty="0" smtClean="0"/>
              <a:t>Teens visualize they have the ability to be like that individual and pattern behavior like them.</a:t>
            </a:r>
          </a:p>
          <a:p>
            <a:pPr marL="285750" indent="-285750">
              <a:buFont typeface="Arial" pitchFamily="34" charset="0"/>
              <a:buChar char="•"/>
            </a:pPr>
            <a:r>
              <a:rPr lang="en-US" sz="2000" b="1" dirty="0" smtClean="0"/>
              <a:t>Helps teens make decisions about his/her life in order to become like that person.</a:t>
            </a:r>
            <a:endParaRPr lang="en-US" sz="2000" b="1" dirty="0"/>
          </a:p>
        </p:txBody>
      </p:sp>
      <p:pic>
        <p:nvPicPr>
          <p:cNvPr id="2050" name="Picture 2" descr="http://chadhyams.files.wordpress.com/2012/08/business-man-with-superman-shad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990600"/>
            <a:ext cx="5133061"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8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olt - If you're awesome!.mp4">
            <a:hlinkClick r:id="" action="ppaction://media"/>
          </p:cNvPr>
          <p:cNvPicPr>
            <a:picLocks noChangeAspect="1"/>
          </p:cNvPicPr>
          <p:nvPr>
            <a:videoFile r:link="rId2"/>
            <p:extLst>
              <p:ext uri="{DAA4B4D4-6D71-4841-9C94-3DE7FCFB9230}">
                <p14:media xmlns:p14="http://schemas.microsoft.com/office/powerpoint/2010/main" r:embed="rId1">
                  <p14:fade in="1000" out="1000"/>
                </p14:media>
              </p:ext>
            </p:extLst>
          </p:nvPr>
        </p:nvPicPr>
        <p:blipFill>
          <a:blip r:embed="rId5"/>
          <a:stretch>
            <a:fillRect/>
          </a:stretch>
        </p:blipFill>
        <p:spPr>
          <a:xfrm>
            <a:off x="3667760" y="1143000"/>
            <a:ext cx="5323840" cy="3992880"/>
          </a:xfrm>
          <a:prstGeom prst="rect">
            <a:avLst/>
          </a:prstGeom>
        </p:spPr>
      </p:pic>
      <p:sp>
        <p:nvSpPr>
          <p:cNvPr id="3" name="Title 2"/>
          <p:cNvSpPr>
            <a:spLocks noGrp="1"/>
          </p:cNvSpPr>
          <p:nvPr>
            <p:ph type="title"/>
          </p:nvPr>
        </p:nvSpPr>
        <p:spPr>
          <a:xfrm>
            <a:off x="-304800" y="609600"/>
            <a:ext cx="3971544" cy="914400"/>
          </a:xfrm>
        </p:spPr>
        <p:txBody>
          <a:bodyPr/>
          <a:lstStyle/>
          <a:p>
            <a:pPr algn="ctr"/>
            <a:r>
              <a:rPr lang="en-US" sz="3200" b="1" dirty="0" smtClean="0">
                <a:effectLst>
                  <a:outerShdw blurRad="38100" dist="38100" dir="2700000" algn="tl">
                    <a:srgbClr val="000000">
                      <a:alpha val="43137"/>
                    </a:srgbClr>
                  </a:outerShdw>
                </a:effectLst>
              </a:rPr>
              <a:t>They need a hero…</a:t>
            </a:r>
            <a:endParaRPr lang="en-US" sz="32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4294967295"/>
          </p:nvPr>
        </p:nvSpPr>
        <p:spPr>
          <a:xfrm>
            <a:off x="-9526" y="1527048"/>
            <a:ext cx="3383280" cy="3291840"/>
          </a:xfrm>
          <a:prstGeom prst="rect">
            <a:avLst/>
          </a:prstGeom>
        </p:spPr>
        <p:txBody>
          <a:bodyPr>
            <a:normAutofit fontScale="85000" lnSpcReduction="10000"/>
          </a:bodyPr>
          <a:lstStyle/>
          <a:p>
            <a:r>
              <a:rPr lang="en-US" sz="2800" dirty="0" smtClean="0"/>
              <a:t>“Someone who no matter what the odds, will do what’s right!”</a:t>
            </a:r>
          </a:p>
          <a:p>
            <a:r>
              <a:rPr lang="en-US" sz="2800" dirty="0" smtClean="0"/>
              <a:t>“Someone who’ll tell them sometimes the impossible can become possible!” ~Rhino, Disney’s </a:t>
            </a:r>
            <a:r>
              <a:rPr lang="en-US" sz="2800" i="1" dirty="0" smtClean="0"/>
              <a:t>BOLT</a:t>
            </a:r>
            <a:endParaRPr lang="en-US" sz="2800" dirty="0"/>
          </a:p>
        </p:txBody>
      </p:sp>
    </p:spTree>
    <p:extLst>
      <p:ext uri="{BB962C8B-B14F-4D97-AF65-F5344CB8AC3E}">
        <p14:creationId xmlns:p14="http://schemas.microsoft.com/office/powerpoint/2010/main" val="154144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indefinite"/>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2"/>
                                        </p:tgtEl>
                                      </p:cBhvr>
                                    </p:cmd>
                                  </p:childTnLst>
                                </p:cTn>
                              </p:par>
                            </p:childTnLst>
                          </p:cTn>
                        </p:par>
                      </p:childTnLst>
                    </p:cTn>
                  </p:par>
                </p:childTnLst>
              </p:cTn>
              <p:nextCondLst>
                <p:cond evt="onClick" delay="0">
                  <p:tgtEl>
                    <p:spTgt spid="2"/>
                  </p:tgtEl>
                </p:cond>
              </p:nextCondLst>
            </p:seq>
            <p:video fullScrn="1">
              <p:cMediaNode vol="80000">
                <p:cTn id="24" fill="hold" display="0">
                  <p:stCondLst>
                    <p:cond delay="indefinite"/>
                  </p:stCondLst>
                </p:cTn>
                <p:tgtEl>
                  <p:spTgt spid="2"/>
                </p:tgtEl>
              </p:cMediaNode>
            </p:video>
          </p:childTnLst>
        </p:cTn>
      </p:par>
    </p:tnLst>
    <p:bldLst>
      <p:bldP spid="3" grpId="0"/>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u="sng" dirty="0" smtClean="0"/>
              <a:t>Choosing Role Models</a:t>
            </a:r>
            <a:endParaRPr lang="en-US" sz="5000" b="1" u="sng" dirty="0"/>
          </a:p>
        </p:txBody>
      </p:sp>
      <p:sp>
        <p:nvSpPr>
          <p:cNvPr id="3" name="Content Placeholder 2"/>
          <p:cNvSpPr>
            <a:spLocks noGrp="1"/>
          </p:cNvSpPr>
          <p:nvPr>
            <p:ph sz="quarter" idx="4294967295"/>
          </p:nvPr>
        </p:nvSpPr>
        <p:spPr>
          <a:xfrm>
            <a:off x="152400" y="990600"/>
            <a:ext cx="5181600" cy="5867400"/>
          </a:xfrm>
          <a:prstGeom prst="rect">
            <a:avLst/>
          </a:prstGeom>
        </p:spPr>
        <p:txBody>
          <a:bodyPr>
            <a:noAutofit/>
          </a:bodyPr>
          <a:lstStyle/>
          <a:p>
            <a:r>
              <a:rPr lang="en-US" sz="2000" dirty="0" smtClean="0"/>
              <a:t>Role models can influence others’ personal behavior, attitudes and values-both positively and negatively.  </a:t>
            </a:r>
          </a:p>
          <a:p>
            <a:r>
              <a:rPr lang="en-US" sz="2000" dirty="0" smtClean="0"/>
              <a:t>Successful people surround themselves with others who are successful.</a:t>
            </a:r>
          </a:p>
          <a:p>
            <a:r>
              <a:rPr lang="en-US" sz="2500" dirty="0" smtClean="0"/>
              <a:t>WE MUST BE VERY CAREFUL WHOM WE CHOOSE TO BE OUR ROLE MODELS!</a:t>
            </a:r>
          </a:p>
          <a:p>
            <a:r>
              <a:rPr lang="en-US" sz="3000" dirty="0" smtClean="0"/>
              <a:t>Top Qualities of Positive    Role Models:</a:t>
            </a:r>
          </a:p>
          <a:p>
            <a:pPr lvl="1"/>
            <a:r>
              <a:rPr lang="en-US" sz="2000" dirty="0" smtClean="0"/>
              <a:t>Passion and Ability to Inspire</a:t>
            </a:r>
          </a:p>
          <a:p>
            <a:pPr lvl="1"/>
            <a:r>
              <a:rPr lang="en-US" sz="2000" dirty="0" smtClean="0"/>
              <a:t>Clear Set of Values They Stick To</a:t>
            </a:r>
          </a:p>
          <a:p>
            <a:pPr lvl="1"/>
            <a:r>
              <a:rPr lang="en-US" sz="2000" dirty="0" smtClean="0"/>
              <a:t>Commitment to Community</a:t>
            </a:r>
          </a:p>
          <a:p>
            <a:pPr lvl="1"/>
            <a:r>
              <a:rPr lang="en-US" sz="2000" dirty="0" smtClean="0"/>
              <a:t>Selflessness and Acceptance of Others</a:t>
            </a:r>
          </a:p>
          <a:p>
            <a:pPr lvl="1"/>
            <a:r>
              <a:rPr lang="en-US" sz="2000" dirty="0" smtClean="0"/>
              <a:t>Ability to Overcome Obstacles </a:t>
            </a:r>
            <a:endParaRPr lang="en-US" sz="2000" dirty="0"/>
          </a:p>
        </p:txBody>
      </p:sp>
      <p:pic>
        <p:nvPicPr>
          <p:cNvPr id="6" name="Content Placeholder 5"/>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rot="428278">
            <a:off x="5486400" y="1600200"/>
            <a:ext cx="2935925" cy="4371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589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u="sng" dirty="0" smtClean="0"/>
              <a:t>Role Models and Goals</a:t>
            </a:r>
            <a:endParaRPr lang="en-US" sz="5000" b="1" u="sng" dirty="0"/>
          </a:p>
        </p:txBody>
      </p:sp>
      <p:pic>
        <p:nvPicPr>
          <p:cNvPr id="1026" name="Picture 2" descr="http://3csn.org/files/2015/02/growth.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8400" y="912113"/>
            <a:ext cx="2895600" cy="343128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4294967295"/>
          </p:nvPr>
        </p:nvSpPr>
        <p:spPr>
          <a:xfrm>
            <a:off x="152400" y="914400"/>
            <a:ext cx="7696200" cy="5867400"/>
          </a:xfrm>
          <a:prstGeom prst="rect">
            <a:avLst/>
          </a:prstGeom>
        </p:spPr>
        <p:txBody>
          <a:bodyPr>
            <a:noAutofit/>
          </a:bodyPr>
          <a:lstStyle/>
          <a:p>
            <a:r>
              <a:rPr lang="en-US" sz="2500" dirty="0" smtClean="0"/>
              <a:t>Your mindset about achieving goals can have an influence on what role models you choose. </a:t>
            </a:r>
          </a:p>
          <a:p>
            <a:r>
              <a:rPr lang="en-US" sz="2500" b="1" u="sng" dirty="0" smtClean="0"/>
              <a:t>Growth Mindset</a:t>
            </a:r>
            <a:r>
              <a:rPr lang="en-US" sz="2500" dirty="0" smtClean="0"/>
              <a:t>:</a:t>
            </a:r>
          </a:p>
          <a:p>
            <a:pPr lvl="1"/>
            <a:r>
              <a:rPr lang="en-US" sz="2100" dirty="0" smtClean="0"/>
              <a:t>Takes on challenges without fear</a:t>
            </a:r>
          </a:p>
          <a:p>
            <a:pPr lvl="1"/>
            <a:r>
              <a:rPr lang="en-US" sz="2100" dirty="0" smtClean="0"/>
              <a:t>Keeps trying during tough times</a:t>
            </a:r>
          </a:p>
          <a:p>
            <a:pPr lvl="1"/>
            <a:r>
              <a:rPr lang="en-US" sz="2100" dirty="0" smtClean="0"/>
              <a:t>Learns from mistakes</a:t>
            </a:r>
          </a:p>
          <a:p>
            <a:pPr lvl="1"/>
            <a:r>
              <a:rPr lang="en-US" sz="2100" dirty="0" smtClean="0"/>
              <a:t>Accepts feedback/criticism</a:t>
            </a:r>
          </a:p>
          <a:p>
            <a:pPr lvl="1"/>
            <a:r>
              <a:rPr lang="en-US" sz="2100" dirty="0" smtClean="0"/>
              <a:t>Seeks learning, improving and success </a:t>
            </a:r>
          </a:p>
          <a:p>
            <a:r>
              <a:rPr lang="en-US" sz="2500" b="1" u="sng" dirty="0" smtClean="0"/>
              <a:t>Fixed </a:t>
            </a:r>
            <a:r>
              <a:rPr lang="en-US" sz="2500" b="1" u="sng" dirty="0"/>
              <a:t>Mindset</a:t>
            </a:r>
            <a:r>
              <a:rPr lang="en-US" sz="2500" dirty="0" smtClean="0"/>
              <a:t>:</a:t>
            </a:r>
          </a:p>
          <a:p>
            <a:pPr lvl="1"/>
            <a:r>
              <a:rPr lang="en-US" sz="2100" dirty="0" smtClean="0"/>
              <a:t>Avoids or fears challenges</a:t>
            </a:r>
          </a:p>
          <a:p>
            <a:pPr lvl="1"/>
            <a:r>
              <a:rPr lang="en-US" sz="2100" dirty="0" smtClean="0"/>
              <a:t>Gives up when things are tough </a:t>
            </a:r>
          </a:p>
          <a:p>
            <a:pPr lvl="1"/>
            <a:r>
              <a:rPr lang="en-US" sz="2100" dirty="0" smtClean="0"/>
              <a:t>Makes excuses</a:t>
            </a:r>
          </a:p>
          <a:p>
            <a:pPr lvl="1"/>
            <a:r>
              <a:rPr lang="en-US" sz="2100" dirty="0" smtClean="0"/>
              <a:t>Doesn’t try so failure isn’t possible </a:t>
            </a:r>
          </a:p>
          <a:p>
            <a:pPr lvl="1"/>
            <a:r>
              <a:rPr lang="en-US" sz="2100" dirty="0" smtClean="0"/>
              <a:t>No personal growth  </a:t>
            </a:r>
          </a:p>
        </p:txBody>
      </p:sp>
      <p:sp>
        <p:nvSpPr>
          <p:cNvPr id="4" name="TextBox 3"/>
          <p:cNvSpPr txBox="1"/>
          <p:nvPr/>
        </p:nvSpPr>
        <p:spPr>
          <a:xfrm>
            <a:off x="5562600" y="4419600"/>
            <a:ext cx="3429000" cy="2031325"/>
          </a:xfrm>
          <a:prstGeom prst="rect">
            <a:avLst/>
          </a:prstGeom>
          <a:noFill/>
        </p:spPr>
        <p:txBody>
          <a:bodyPr wrap="square" rtlCol="0">
            <a:spAutoFit/>
          </a:bodyPr>
          <a:lstStyle/>
          <a:p>
            <a:pPr algn="ctr"/>
            <a:r>
              <a:rPr lang="en-US" b="1" dirty="0" smtClean="0"/>
              <a:t>Teens who have a growth mindset seek role models who also have a growth mindset.  </a:t>
            </a:r>
          </a:p>
          <a:p>
            <a:pPr algn="ctr"/>
            <a:endParaRPr lang="en-US" b="1" dirty="0"/>
          </a:p>
          <a:p>
            <a:pPr algn="ctr"/>
            <a:r>
              <a:rPr lang="en-US" b="1" dirty="0" smtClean="0"/>
              <a:t>Teens who have a fixed mindset seek role models who also have a fixed mindset. </a:t>
            </a:r>
            <a:endParaRPr lang="en-US" b="1" dirty="0"/>
          </a:p>
        </p:txBody>
      </p:sp>
    </p:spTree>
    <p:extLst>
      <p:ext uri="{BB962C8B-B14F-4D97-AF65-F5344CB8AC3E}">
        <p14:creationId xmlns:p14="http://schemas.microsoft.com/office/powerpoint/2010/main" val="16325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1896"/>
            <a:ext cx="7449014" cy="838200"/>
          </a:xfrm>
        </p:spPr>
        <p:txBody>
          <a:bodyPr>
            <a:noAutofit/>
          </a:bodyPr>
          <a:lstStyle/>
          <a:p>
            <a:r>
              <a:rPr lang="en-US" sz="3500" b="1" dirty="0" smtClean="0"/>
              <a:t>Do you see yourself as a ROLE MODEL for others?</a:t>
            </a:r>
            <a:endParaRPr lang="en-US" sz="3500" b="1" dirty="0"/>
          </a:p>
        </p:txBody>
      </p:sp>
      <p:sp>
        <p:nvSpPr>
          <p:cNvPr id="3" name="Content Placeholder 2"/>
          <p:cNvSpPr>
            <a:spLocks noGrp="1"/>
          </p:cNvSpPr>
          <p:nvPr>
            <p:ph sz="half" idx="1"/>
          </p:nvPr>
        </p:nvSpPr>
        <p:spPr>
          <a:xfrm>
            <a:off x="457200" y="1447800"/>
            <a:ext cx="4038600" cy="4953000"/>
          </a:xfrm>
        </p:spPr>
        <p:txBody>
          <a:bodyPr>
            <a:normAutofit/>
          </a:bodyPr>
          <a:lstStyle/>
          <a:p>
            <a:r>
              <a:rPr lang="en-US" dirty="0" smtClean="0"/>
              <a:t>Are </a:t>
            </a:r>
            <a:r>
              <a:rPr lang="en-US" dirty="0" smtClean="0"/>
              <a:t>you a </a:t>
            </a:r>
            <a:r>
              <a:rPr lang="en-US" dirty="0" smtClean="0"/>
              <a:t>role model?</a:t>
            </a:r>
          </a:p>
          <a:p>
            <a:r>
              <a:rPr lang="en-US" dirty="0"/>
              <a:t>For who?</a:t>
            </a:r>
          </a:p>
          <a:p>
            <a:pPr lvl="1"/>
            <a:r>
              <a:rPr lang="en-US" dirty="0"/>
              <a:t>Families…</a:t>
            </a:r>
          </a:p>
          <a:p>
            <a:pPr lvl="1"/>
            <a:r>
              <a:rPr lang="en-US" dirty="0"/>
              <a:t>Careers…</a:t>
            </a:r>
          </a:p>
          <a:p>
            <a:pPr lvl="1"/>
            <a:r>
              <a:rPr lang="en-US" dirty="0"/>
              <a:t>Communities</a:t>
            </a:r>
            <a:r>
              <a:rPr lang="en-US" dirty="0" smtClean="0"/>
              <a:t>…</a:t>
            </a:r>
          </a:p>
          <a:p>
            <a:pPr lvl="1"/>
            <a:endParaRPr lang="en-US" dirty="0"/>
          </a:p>
          <a:p>
            <a:r>
              <a:rPr lang="en-US" dirty="0" smtClean="0"/>
              <a:t>You never know who is watching and what your influence will be.</a:t>
            </a:r>
          </a:p>
        </p:txBody>
      </p:sp>
      <p:pic>
        <p:nvPicPr>
          <p:cNvPr id="1026" name="Picture 2" descr="http://www.tafecafe.org/sites/default/files/styles/article-img/public/field/image/Rolemodel_0.jpg"/>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2422441"/>
            <a:ext cx="4038600" cy="247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05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So…</a:t>
            </a:r>
            <a:endParaRPr lang="en-US" b="1"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3600" b="1" dirty="0" smtClean="0"/>
              <a:t>Those with whom we associate have an influence on us.  Association with productive, self-sufficient, well-adjusted, happy people can have a positive effect on us that may lead to our success in life!</a:t>
            </a:r>
          </a:p>
          <a:p>
            <a:endParaRPr lang="en-US" sz="3600" b="1" dirty="0"/>
          </a:p>
          <a:p>
            <a:pPr marL="0" indent="0" algn="ctr">
              <a:buNone/>
            </a:pPr>
            <a:r>
              <a:rPr lang="en-US" sz="3600" b="1" dirty="0" smtClean="0"/>
              <a:t>YOU ATTRACT WHAT YOU ARE!!!</a:t>
            </a:r>
            <a:endParaRPr lang="en-US" sz="3600" b="1" dirty="0"/>
          </a:p>
        </p:txBody>
      </p:sp>
    </p:spTree>
    <p:extLst>
      <p:ext uri="{BB962C8B-B14F-4D97-AF65-F5344CB8AC3E}">
        <p14:creationId xmlns:p14="http://schemas.microsoft.com/office/powerpoint/2010/main" val="3292305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Dramatic Play…</a:t>
            </a:r>
            <a:endParaRPr lang="en-US" dirty="0"/>
          </a:p>
        </p:txBody>
      </p:sp>
      <p:sp>
        <p:nvSpPr>
          <p:cNvPr id="3" name="Content Placeholder 2"/>
          <p:cNvSpPr>
            <a:spLocks noGrp="1"/>
          </p:cNvSpPr>
          <p:nvPr>
            <p:ph idx="1"/>
          </p:nvPr>
        </p:nvSpPr>
        <p:spPr/>
        <p:txBody>
          <a:bodyPr>
            <a:noAutofit/>
          </a:bodyPr>
          <a:lstStyle/>
          <a:p>
            <a:r>
              <a:rPr lang="en-US" sz="2800" dirty="0" smtClean="0"/>
              <a:t>When you were little, who did you pretend to be?</a:t>
            </a:r>
          </a:p>
          <a:p>
            <a:r>
              <a:rPr lang="en-US" sz="2800" dirty="0" smtClean="0"/>
              <a:t>Did you ever try to copy a scene from a </a:t>
            </a:r>
            <a:r>
              <a:rPr lang="en-US" sz="2800" dirty="0" err="1" smtClean="0"/>
              <a:t>tv</a:t>
            </a:r>
            <a:r>
              <a:rPr lang="en-US" sz="2800" dirty="0" smtClean="0"/>
              <a:t> show or movie? </a:t>
            </a:r>
          </a:p>
          <a:p>
            <a:r>
              <a:rPr lang="en-US" sz="2800" dirty="0" smtClean="0"/>
              <a:t>Have you ever acted like someone you saw on TV or in a movie?</a:t>
            </a:r>
          </a:p>
          <a:p>
            <a:r>
              <a:rPr lang="en-US" sz="2800" dirty="0" smtClean="0"/>
              <a:t>Have you ever noticed your emotions change while listening to a song?</a:t>
            </a:r>
          </a:p>
          <a:p>
            <a:r>
              <a:rPr lang="en-US" sz="2800" dirty="0" smtClean="0"/>
              <a:t>GOOD OR BAD?</a:t>
            </a:r>
            <a:endParaRPr lang="en-US" sz="2800"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429000" y="4648200"/>
            <a:ext cx="1676400" cy="225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05600" y="5105400"/>
            <a:ext cx="2690621" cy="1800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0" y="4648200"/>
            <a:ext cx="2446374" cy="225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60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u="sng" dirty="0" smtClean="0"/>
              <a:t>Recognize any of these?</a:t>
            </a:r>
            <a:endParaRPr lang="en-US" sz="5000" b="1" u="sng" dirty="0"/>
          </a:p>
        </p:txBody>
      </p:sp>
      <p:sp>
        <p:nvSpPr>
          <p:cNvPr id="4" name="Text Placeholder 3"/>
          <p:cNvSpPr>
            <a:spLocks noGrp="1"/>
          </p:cNvSpPr>
          <p:nvPr>
            <p:ph type="body" idx="1"/>
          </p:nvPr>
        </p:nvSpPr>
        <p:spPr>
          <a:xfrm>
            <a:off x="228600" y="1219200"/>
            <a:ext cx="3657600" cy="639762"/>
          </a:xfrm>
        </p:spPr>
        <p:txBody>
          <a:bodyPr>
            <a:normAutofit/>
          </a:bodyPr>
          <a:lstStyle/>
          <a:p>
            <a:r>
              <a:rPr lang="en-US" sz="3000" b="1" u="sng" dirty="0" smtClean="0">
                <a:solidFill>
                  <a:schemeClr val="tx1"/>
                </a:solidFill>
              </a:rPr>
              <a:t>Slogan</a:t>
            </a:r>
            <a:endParaRPr lang="en-US" sz="3000" b="1" u="sng" dirty="0">
              <a:solidFill>
                <a:schemeClr val="tx1"/>
              </a:solidFill>
            </a:endParaRPr>
          </a:p>
        </p:txBody>
      </p:sp>
      <p:sp>
        <p:nvSpPr>
          <p:cNvPr id="5" name="Text Placeholder 4"/>
          <p:cNvSpPr>
            <a:spLocks noGrp="1"/>
          </p:cNvSpPr>
          <p:nvPr>
            <p:ph type="body" sz="quarter" idx="3"/>
          </p:nvPr>
        </p:nvSpPr>
        <p:spPr>
          <a:xfrm>
            <a:off x="5791200" y="1219200"/>
            <a:ext cx="2362200" cy="639762"/>
          </a:xfrm>
        </p:spPr>
        <p:txBody>
          <a:bodyPr>
            <a:normAutofit/>
          </a:bodyPr>
          <a:lstStyle/>
          <a:p>
            <a:r>
              <a:rPr lang="en-US" sz="3000" b="1" u="sng" dirty="0" smtClean="0">
                <a:solidFill>
                  <a:schemeClr val="tx1"/>
                </a:solidFill>
              </a:rPr>
              <a:t>Product</a:t>
            </a:r>
            <a:endParaRPr lang="en-US" sz="3000" b="1" u="sng" dirty="0">
              <a:solidFill>
                <a:schemeClr val="tx1"/>
              </a:solidFill>
            </a:endParaRPr>
          </a:p>
        </p:txBody>
      </p:sp>
      <p:sp>
        <p:nvSpPr>
          <p:cNvPr id="3" name="Content Placeholder 2"/>
          <p:cNvSpPr>
            <a:spLocks noGrp="1"/>
          </p:cNvSpPr>
          <p:nvPr>
            <p:ph sz="quarter" idx="13"/>
          </p:nvPr>
        </p:nvSpPr>
        <p:spPr>
          <a:xfrm>
            <a:off x="228600" y="1893887"/>
            <a:ext cx="5486400" cy="3657600"/>
          </a:xfrm>
        </p:spPr>
        <p:txBody>
          <a:bodyPr>
            <a:normAutofit/>
          </a:bodyPr>
          <a:lstStyle/>
          <a:p>
            <a:r>
              <a:rPr lang="en-US" sz="2400" dirty="0" smtClean="0"/>
              <a:t>They’re gr-r-r-r-</a:t>
            </a:r>
            <a:r>
              <a:rPr lang="en-US" sz="2400" dirty="0" err="1" smtClean="0"/>
              <a:t>reat</a:t>
            </a:r>
            <a:r>
              <a:rPr lang="en-US" sz="2400" dirty="0" smtClean="0"/>
              <a:t>!</a:t>
            </a:r>
          </a:p>
          <a:p>
            <a:r>
              <a:rPr lang="en-US" sz="2400" dirty="0" smtClean="0"/>
              <a:t>Once you pop, you can’t stop!</a:t>
            </a:r>
          </a:p>
          <a:p>
            <a:r>
              <a:rPr lang="en-US" sz="2400" dirty="0" smtClean="0"/>
              <a:t>It’s everywhere you want to be</a:t>
            </a:r>
          </a:p>
          <a:p>
            <a:r>
              <a:rPr lang="en-US" sz="2400" dirty="0" smtClean="0"/>
              <a:t>It keeps going and going and going…</a:t>
            </a:r>
          </a:p>
          <a:p>
            <a:r>
              <a:rPr lang="en-US" sz="2400" dirty="0" smtClean="0"/>
              <a:t>Eat more chicken</a:t>
            </a:r>
          </a:p>
          <a:p>
            <a:r>
              <a:rPr lang="en-US" sz="2400" dirty="0" smtClean="0"/>
              <a:t>Snap, Crackle, Pop</a:t>
            </a:r>
          </a:p>
          <a:p>
            <a:r>
              <a:rPr lang="en-US" sz="2400" dirty="0" smtClean="0"/>
              <a:t>Think different!</a:t>
            </a:r>
            <a:endParaRPr lang="en-US" sz="2400" dirty="0"/>
          </a:p>
        </p:txBody>
      </p:sp>
      <p:sp>
        <p:nvSpPr>
          <p:cNvPr id="6" name="Content Placeholder 5"/>
          <p:cNvSpPr>
            <a:spLocks noGrp="1"/>
          </p:cNvSpPr>
          <p:nvPr>
            <p:ph sz="quarter" idx="14"/>
          </p:nvPr>
        </p:nvSpPr>
        <p:spPr>
          <a:xfrm>
            <a:off x="5791200" y="1893886"/>
            <a:ext cx="3124200" cy="3211514"/>
          </a:xfrm>
        </p:spPr>
        <p:txBody>
          <a:bodyPr>
            <a:normAutofit/>
          </a:bodyPr>
          <a:lstStyle/>
          <a:p>
            <a:r>
              <a:rPr lang="en-US" sz="2400" dirty="0" smtClean="0"/>
              <a:t>Frosted Flakes</a:t>
            </a:r>
          </a:p>
          <a:p>
            <a:r>
              <a:rPr lang="en-US" sz="2400" dirty="0" smtClean="0"/>
              <a:t>Pringles</a:t>
            </a:r>
          </a:p>
          <a:p>
            <a:r>
              <a:rPr lang="en-US" sz="2400" dirty="0" smtClean="0"/>
              <a:t>VISA</a:t>
            </a:r>
          </a:p>
          <a:p>
            <a:r>
              <a:rPr lang="en-US" sz="2400" dirty="0" smtClean="0"/>
              <a:t>Energizer Batteries</a:t>
            </a:r>
          </a:p>
          <a:p>
            <a:r>
              <a:rPr lang="en-US" sz="2400" dirty="0" smtClean="0"/>
              <a:t>Chick Filet</a:t>
            </a:r>
          </a:p>
          <a:p>
            <a:r>
              <a:rPr lang="en-US" sz="2400" dirty="0" smtClean="0"/>
              <a:t>Rice </a:t>
            </a:r>
            <a:r>
              <a:rPr lang="en-US" sz="2400" dirty="0" err="1" smtClean="0"/>
              <a:t>Krispies</a:t>
            </a:r>
            <a:endParaRPr lang="en-US" sz="2400" dirty="0" smtClean="0"/>
          </a:p>
          <a:p>
            <a:r>
              <a:rPr lang="en-US" sz="2400" dirty="0" smtClean="0"/>
              <a:t>Apple</a:t>
            </a:r>
            <a:endParaRPr lang="en-US" sz="2400" dirty="0"/>
          </a:p>
        </p:txBody>
      </p:sp>
    </p:spTree>
    <p:extLst>
      <p:ext uri="{BB962C8B-B14F-4D97-AF65-F5344CB8AC3E}">
        <p14:creationId xmlns:p14="http://schemas.microsoft.com/office/powerpoint/2010/main" val="176359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tretch>
            <a:fillRect/>
          </a:stretch>
        </p:blipFill>
        <p:spPr>
          <a:xfrm>
            <a:off x="2743200" y="3368319"/>
            <a:ext cx="2462213" cy="3200400"/>
          </a:xfrm>
          <a:ln w="19050">
            <a:solidFill>
              <a:schemeClr val="tx1"/>
            </a:solidFill>
          </a:ln>
        </p:spPr>
      </p:pic>
      <p:pic>
        <p:nvPicPr>
          <p:cNvPr id="9" name="Content Placeholder 8"/>
          <p:cNvPicPr>
            <a:picLocks noGrp="1" noChangeAspect="1"/>
          </p:cNvPicPr>
          <p:nvPr>
            <p:ph sz="quarter" idx="4294967295"/>
          </p:nvPr>
        </p:nvPicPr>
        <p:blipFill>
          <a:blip r:embed="rId4" cstate="email">
            <a:extLst>
              <a:ext uri="{28A0092B-C50C-407E-A947-70E740481C1C}">
                <a14:useLocalDpi xmlns:a14="http://schemas.microsoft.com/office/drawing/2010/main" val="0"/>
              </a:ext>
            </a:extLst>
          </a:blip>
          <a:stretch>
            <a:fillRect/>
          </a:stretch>
        </p:blipFill>
        <p:spPr>
          <a:xfrm>
            <a:off x="419100" y="685800"/>
            <a:ext cx="2133600" cy="3200400"/>
          </a:xfrm>
          <a:ln w="19050">
            <a:solidFill>
              <a:schemeClr val="tx1"/>
            </a:solidFill>
          </a:ln>
        </p:spPr>
      </p:pic>
      <p:sp>
        <p:nvSpPr>
          <p:cNvPr id="10" name="Rounded Rectangle 9"/>
          <p:cNvSpPr/>
          <p:nvPr/>
        </p:nvSpPr>
        <p:spPr>
          <a:xfrm>
            <a:off x="1834738" y="3608127"/>
            <a:ext cx="723900" cy="285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177093" y="6015059"/>
            <a:ext cx="865548" cy="461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46070" y="404876"/>
            <a:ext cx="4038600" cy="271932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5715000" y="3442116"/>
            <a:ext cx="3028208" cy="287451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ounded Rectangle 12"/>
          <p:cNvSpPr/>
          <p:nvPr/>
        </p:nvSpPr>
        <p:spPr>
          <a:xfrm>
            <a:off x="6019800" y="5410200"/>
            <a:ext cx="914400" cy="4178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5562600" y="2514600"/>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43800" y="1233600"/>
            <a:ext cx="1359668" cy="1569660"/>
          </a:xfrm>
          <a:prstGeom prst="rect">
            <a:avLst/>
          </a:prstGeom>
          <a:noFill/>
        </p:spPr>
        <p:txBody>
          <a:bodyPr wrap="none" rtlCol="0">
            <a:spAutoFit/>
          </a:bodyPr>
          <a:lstStyle/>
          <a:p>
            <a:pPr algn="ctr"/>
            <a:r>
              <a:rPr lang="en-US" sz="3200" dirty="0" smtClean="0">
                <a:solidFill>
                  <a:schemeClr val="bg1"/>
                </a:solidFill>
              </a:rPr>
              <a:t>How</a:t>
            </a:r>
          </a:p>
          <a:p>
            <a:pPr algn="ctr"/>
            <a:r>
              <a:rPr lang="en-US" sz="3200" dirty="0" smtClean="0">
                <a:solidFill>
                  <a:schemeClr val="bg1"/>
                </a:solidFill>
              </a:rPr>
              <a:t>About</a:t>
            </a:r>
          </a:p>
          <a:p>
            <a:pPr algn="ctr"/>
            <a:r>
              <a:rPr lang="en-US" sz="3200" dirty="0" smtClean="0">
                <a:solidFill>
                  <a:schemeClr val="bg1"/>
                </a:solidFill>
              </a:rPr>
              <a:t>These?</a:t>
            </a:r>
            <a:endParaRPr lang="en-US" sz="3200" dirty="0">
              <a:solidFill>
                <a:schemeClr val="bg1"/>
              </a:solidFill>
            </a:endParaRPr>
          </a:p>
        </p:txBody>
      </p:sp>
      <p:sp>
        <p:nvSpPr>
          <p:cNvPr id="18" name="TextBox 17"/>
          <p:cNvSpPr txBox="1"/>
          <p:nvPr/>
        </p:nvSpPr>
        <p:spPr>
          <a:xfrm>
            <a:off x="609600" y="4221540"/>
            <a:ext cx="1473481" cy="1569660"/>
          </a:xfrm>
          <a:prstGeom prst="rect">
            <a:avLst/>
          </a:prstGeom>
          <a:noFill/>
        </p:spPr>
        <p:txBody>
          <a:bodyPr wrap="none" rtlCol="0">
            <a:spAutoFit/>
          </a:bodyPr>
          <a:lstStyle/>
          <a:p>
            <a:pPr algn="ctr"/>
            <a:r>
              <a:rPr lang="en-US" sz="3200" dirty="0" smtClean="0">
                <a:solidFill>
                  <a:schemeClr val="bg1"/>
                </a:solidFill>
              </a:rPr>
              <a:t>What</a:t>
            </a:r>
          </a:p>
          <a:p>
            <a:pPr algn="ctr"/>
            <a:r>
              <a:rPr lang="en-US" sz="3200" dirty="0" smtClean="0">
                <a:solidFill>
                  <a:schemeClr val="bg1"/>
                </a:solidFill>
              </a:rPr>
              <a:t>Is Being</a:t>
            </a:r>
          </a:p>
          <a:p>
            <a:pPr algn="ctr"/>
            <a:r>
              <a:rPr lang="en-US" sz="3200" dirty="0" smtClean="0">
                <a:solidFill>
                  <a:schemeClr val="bg1"/>
                </a:solidFill>
              </a:rPr>
              <a:t>Sold?</a:t>
            </a:r>
            <a:endParaRPr lang="en-US" sz="3200" dirty="0">
              <a:solidFill>
                <a:schemeClr val="bg1"/>
              </a:solidFill>
            </a:endParaRPr>
          </a:p>
        </p:txBody>
      </p:sp>
    </p:spTree>
    <p:extLst>
      <p:ext uri="{BB962C8B-B14F-4D97-AF65-F5344CB8AC3E}">
        <p14:creationId xmlns:p14="http://schemas.microsoft.com/office/powerpoint/2010/main" val="100234102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grpId="0" nodeType="clickEffect">
                                  <p:stCondLst>
                                    <p:cond delay="0"/>
                                  </p:stCondLst>
                                  <p:childTnLst>
                                    <p:anim calcmode="lin" valueType="num">
                                      <p:cBhvr>
                                        <p:cTn id="10" dur="500"/>
                                        <p:tgtEl>
                                          <p:spTgt spid="10"/>
                                        </p:tgtEl>
                                        <p:attrNameLst>
                                          <p:attrName>ppt_w</p:attrName>
                                        </p:attrNameLst>
                                      </p:cBhvr>
                                      <p:tavLst>
                                        <p:tav tm="0">
                                          <p:val>
                                            <p:strVal val="ppt_w"/>
                                          </p:val>
                                        </p:tav>
                                        <p:tav tm="100000">
                                          <p:val>
                                            <p:fltVal val="0"/>
                                          </p:val>
                                        </p:tav>
                                      </p:tavLst>
                                    </p:anim>
                                    <p:anim calcmode="lin" valueType="num">
                                      <p:cBhvr>
                                        <p:cTn id="11" dur="500"/>
                                        <p:tgtEl>
                                          <p:spTgt spid="10"/>
                                        </p:tgtEl>
                                        <p:attrNameLst>
                                          <p:attrName>ppt_h</p:attrName>
                                        </p:attrNameLst>
                                      </p:cBhvr>
                                      <p:tavLst>
                                        <p:tav tm="0">
                                          <p:val>
                                            <p:strVal val="ppt_h"/>
                                          </p:val>
                                        </p:tav>
                                        <p:tav tm="100000">
                                          <p:val>
                                            <p:fltVal val="0"/>
                                          </p:val>
                                        </p:tav>
                                      </p:tavLst>
                                    </p:anim>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0" nodeType="click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0" nodeType="clickEffect">
                                  <p:stCondLst>
                                    <p:cond delay="0"/>
                                  </p:stCondLst>
                                  <p:childTnLst>
                                    <p:anim calcmode="lin" valueType="num">
                                      <p:cBhvr>
                                        <p:cTn id="32" dur="500"/>
                                        <p:tgtEl>
                                          <p:spTgt spid="13"/>
                                        </p:tgtEl>
                                        <p:attrNameLst>
                                          <p:attrName>ppt_w</p:attrName>
                                        </p:attrNameLst>
                                      </p:cBhvr>
                                      <p:tavLst>
                                        <p:tav tm="0">
                                          <p:val>
                                            <p:strVal val="ppt_w"/>
                                          </p:val>
                                        </p:tav>
                                        <p:tav tm="100000">
                                          <p:val>
                                            <p:fltVal val="0"/>
                                          </p:val>
                                        </p:tav>
                                      </p:tavLst>
                                    </p:anim>
                                    <p:anim calcmode="lin" valueType="num">
                                      <p:cBhvr>
                                        <p:cTn id="33" dur="500"/>
                                        <p:tgtEl>
                                          <p:spTgt spid="13"/>
                                        </p:tgtEl>
                                        <p:attrNameLst>
                                          <p:attrName>ppt_h</p:attrName>
                                        </p:attrNameLst>
                                      </p:cBhvr>
                                      <p:tavLst>
                                        <p:tav tm="0">
                                          <p:val>
                                            <p:strVal val="ppt_h"/>
                                          </p:val>
                                        </p:tav>
                                        <p:tav tm="100000">
                                          <p:val>
                                            <p:fltVal val="0"/>
                                          </p:val>
                                        </p:tav>
                                      </p:tavLst>
                                    </p:anim>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grpId="0" nodeType="clickEffect">
                                  <p:stCondLst>
                                    <p:cond delay="0"/>
                                  </p:stCondLst>
                                  <p:childTnLst>
                                    <p:anim calcmode="lin" valueType="num">
                                      <p:cBhvr>
                                        <p:cTn id="43" dur="500"/>
                                        <p:tgtEl>
                                          <p:spTgt spid="14"/>
                                        </p:tgtEl>
                                        <p:attrNameLst>
                                          <p:attrName>ppt_w</p:attrName>
                                        </p:attrNameLst>
                                      </p:cBhvr>
                                      <p:tavLst>
                                        <p:tav tm="0">
                                          <p:val>
                                            <p:strVal val="ppt_w"/>
                                          </p:val>
                                        </p:tav>
                                        <p:tav tm="100000">
                                          <p:val>
                                            <p:fltVal val="0"/>
                                          </p:val>
                                        </p:tav>
                                      </p:tavLst>
                                    </p:anim>
                                    <p:anim calcmode="lin" valueType="num">
                                      <p:cBhvr>
                                        <p:cTn id="44" dur="500"/>
                                        <p:tgtEl>
                                          <p:spTgt spid="14"/>
                                        </p:tgtEl>
                                        <p:attrNameLst>
                                          <p:attrName>ppt_h</p:attrName>
                                        </p:attrNameLst>
                                      </p:cBhvr>
                                      <p:tavLst>
                                        <p:tav tm="0">
                                          <p:val>
                                            <p:strVal val="ppt_h"/>
                                          </p:val>
                                        </p:tav>
                                        <p:tav tm="100000">
                                          <p:val>
                                            <p:fltVal val="0"/>
                                          </p:val>
                                        </p:tav>
                                      </p:tavLst>
                                    </p:anim>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728542" y="1793174"/>
            <a:ext cx="2596061" cy="186442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Which ad is actually selling shoes?</a:t>
            </a:r>
            <a:endParaRPr lang="en-US" dirty="0"/>
          </a:p>
        </p:txBody>
      </p:sp>
      <p:sp>
        <p:nvSpPr>
          <p:cNvPr id="8" name="Rounded Rectangle 7"/>
          <p:cNvSpPr/>
          <p:nvPr/>
        </p:nvSpPr>
        <p:spPr>
          <a:xfrm>
            <a:off x="2743200" y="4572000"/>
            <a:ext cx="1447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000" y="4225485"/>
            <a:ext cx="3592286" cy="232833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3107426" y="2008570"/>
            <a:ext cx="2836174" cy="310029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381000" y="1447800"/>
            <a:ext cx="2946400" cy="179416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5562600" y="4389912"/>
            <a:ext cx="3351131" cy="216390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89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000" b="1" u="sng" dirty="0" smtClean="0"/>
              <a:t>Living in the Digital Age</a:t>
            </a:r>
            <a:endParaRPr lang="en-US" sz="5000" b="1" u="sng" dirty="0"/>
          </a:p>
        </p:txBody>
      </p:sp>
      <p:sp>
        <p:nvSpPr>
          <p:cNvPr id="4" name="Text Placeholder 3"/>
          <p:cNvSpPr>
            <a:spLocks noGrp="1"/>
          </p:cNvSpPr>
          <p:nvPr>
            <p:ph type="body" idx="1"/>
          </p:nvPr>
        </p:nvSpPr>
        <p:spPr>
          <a:xfrm>
            <a:off x="152400" y="685799"/>
            <a:ext cx="3657600" cy="738865"/>
          </a:xfrm>
        </p:spPr>
        <p:txBody>
          <a:bodyPr/>
          <a:lstStyle/>
          <a:p>
            <a:r>
              <a:rPr lang="en-US" sz="3000" b="1" u="sng" dirty="0" smtClean="0">
                <a:solidFill>
                  <a:schemeClr val="tx1"/>
                </a:solidFill>
              </a:rPr>
              <a:t>The Good News:</a:t>
            </a:r>
            <a:endParaRPr lang="en-US" sz="3000" b="1" u="sng" dirty="0">
              <a:solidFill>
                <a:schemeClr val="tx1"/>
              </a:solidFill>
            </a:endParaRPr>
          </a:p>
        </p:txBody>
      </p:sp>
      <p:sp>
        <p:nvSpPr>
          <p:cNvPr id="5" name="Text Placeholder 4"/>
          <p:cNvSpPr>
            <a:spLocks noGrp="1"/>
          </p:cNvSpPr>
          <p:nvPr>
            <p:ph type="body" sz="quarter" idx="3"/>
          </p:nvPr>
        </p:nvSpPr>
        <p:spPr>
          <a:xfrm>
            <a:off x="5257800" y="685799"/>
            <a:ext cx="3657600" cy="738865"/>
          </a:xfrm>
        </p:spPr>
        <p:txBody>
          <a:bodyPr>
            <a:normAutofit/>
          </a:bodyPr>
          <a:lstStyle/>
          <a:p>
            <a:r>
              <a:rPr lang="en-US" sz="3000" b="1" u="sng" dirty="0" smtClean="0">
                <a:solidFill>
                  <a:schemeClr val="tx1"/>
                </a:solidFill>
              </a:rPr>
              <a:t>The Bad News:</a:t>
            </a:r>
            <a:endParaRPr lang="en-US" sz="3000" b="1" u="sng" dirty="0">
              <a:solidFill>
                <a:schemeClr val="tx1"/>
              </a:solidFill>
            </a:endParaRPr>
          </a:p>
        </p:txBody>
      </p:sp>
      <p:sp>
        <p:nvSpPr>
          <p:cNvPr id="6" name="Content Placeholder 5"/>
          <p:cNvSpPr>
            <a:spLocks noGrp="1"/>
          </p:cNvSpPr>
          <p:nvPr>
            <p:ph sz="quarter" idx="13"/>
          </p:nvPr>
        </p:nvSpPr>
        <p:spPr>
          <a:xfrm>
            <a:off x="152400" y="1401762"/>
            <a:ext cx="4572000" cy="5456238"/>
          </a:xfrm>
        </p:spPr>
        <p:txBody>
          <a:bodyPr>
            <a:noAutofit/>
          </a:bodyPr>
          <a:lstStyle/>
          <a:p>
            <a:r>
              <a:rPr lang="en-US" sz="2300" b="1" dirty="0" smtClean="0"/>
              <a:t>Average IQ scores steadily rising</a:t>
            </a:r>
          </a:p>
          <a:p>
            <a:r>
              <a:rPr lang="en-US" sz="2300" b="1" dirty="0" smtClean="0"/>
              <a:t>Higher ability to task-switch (shifting attention from one task to another)</a:t>
            </a:r>
          </a:p>
          <a:p>
            <a:r>
              <a:rPr lang="en-US" sz="2300" b="1" dirty="0" smtClean="0"/>
              <a:t>React more quickly to visual stimuli</a:t>
            </a:r>
          </a:p>
          <a:p>
            <a:r>
              <a:rPr lang="en-US" sz="2300" b="1" dirty="0" smtClean="0"/>
              <a:t>Improved ability to sift through large amounts of information rapidly and decide what’s important and what’s not.</a:t>
            </a:r>
          </a:p>
          <a:p>
            <a:r>
              <a:rPr lang="en-US" sz="2300" b="1" dirty="0" smtClean="0"/>
              <a:t>New uses of language and symbols that use different parts of the brain</a:t>
            </a:r>
          </a:p>
          <a:p>
            <a:r>
              <a:rPr lang="en-US" sz="2300" b="1" dirty="0" smtClean="0"/>
              <a:t>Increased global communication</a:t>
            </a:r>
            <a:endParaRPr lang="en-US" sz="2300" b="1" dirty="0"/>
          </a:p>
        </p:txBody>
      </p:sp>
      <p:sp>
        <p:nvSpPr>
          <p:cNvPr id="7" name="Content Placeholder 6"/>
          <p:cNvSpPr>
            <a:spLocks noGrp="1"/>
          </p:cNvSpPr>
          <p:nvPr>
            <p:ph sz="quarter" idx="14"/>
          </p:nvPr>
        </p:nvSpPr>
        <p:spPr>
          <a:xfrm>
            <a:off x="5257800" y="1401762"/>
            <a:ext cx="3657600" cy="5456238"/>
          </a:xfrm>
        </p:spPr>
        <p:txBody>
          <a:bodyPr>
            <a:noAutofit/>
          </a:bodyPr>
          <a:lstStyle/>
          <a:p>
            <a:r>
              <a:rPr lang="en-US" sz="2300" b="1" dirty="0" smtClean="0"/>
              <a:t>Lack of critical thinking and problem solving skills</a:t>
            </a:r>
          </a:p>
          <a:p>
            <a:r>
              <a:rPr lang="en-US" sz="2300" b="1" dirty="0" smtClean="0"/>
              <a:t>Loss of fundamental social skills</a:t>
            </a:r>
          </a:p>
          <a:p>
            <a:r>
              <a:rPr lang="en-US" sz="2300" b="1" dirty="0" smtClean="0"/>
              <a:t>Artificial intimacy</a:t>
            </a:r>
          </a:p>
          <a:p>
            <a:r>
              <a:rPr lang="en-US" sz="2300" b="1" dirty="0" smtClean="0"/>
              <a:t>Shorter attention span</a:t>
            </a:r>
          </a:p>
          <a:p>
            <a:r>
              <a:rPr lang="en-US" sz="2300" b="1" dirty="0" smtClean="0"/>
              <a:t>Impacts physical health</a:t>
            </a:r>
          </a:p>
          <a:p>
            <a:r>
              <a:rPr lang="en-US" sz="2300" b="1" dirty="0" smtClean="0"/>
              <a:t>Loss of reflective capability</a:t>
            </a:r>
            <a:endParaRPr lang="en-US" sz="2300" b="1" dirty="0"/>
          </a:p>
        </p:txBody>
      </p:sp>
    </p:spTree>
    <p:extLst>
      <p:ext uri="{BB962C8B-B14F-4D97-AF65-F5344CB8AC3E}">
        <p14:creationId xmlns:p14="http://schemas.microsoft.com/office/powerpoint/2010/main" val="32715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fade">
                                      <p:cBhvr>
                                        <p:cTn id="52" dur="500"/>
                                        <p:tgtEl>
                                          <p:spTgt spid="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500"/>
                                        <p:tgtEl>
                                          <p:spTgt spid="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3" end="3"/>
                                            </p:txEl>
                                          </p:spTgt>
                                        </p:tgtEl>
                                        <p:attrNameLst>
                                          <p:attrName>style.visibility</p:attrName>
                                        </p:attrNameLst>
                                      </p:cBhvr>
                                      <p:to>
                                        <p:strVal val="visible"/>
                                      </p:to>
                                    </p:set>
                                    <p:animEffect transition="in" filter="fade">
                                      <p:cBhvr>
                                        <p:cTn id="62" dur="500"/>
                                        <p:tgtEl>
                                          <p:spTgt spid="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fade">
                                      <p:cBhvr>
                                        <p:cTn id="67" dur="5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fade">
                                      <p:cBhvr>
                                        <p:cTn id="7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008313" cy="1143000"/>
          </a:xfrm>
        </p:spPr>
        <p:txBody>
          <a:bodyPr>
            <a:noAutofit/>
          </a:bodyPr>
          <a:lstStyle/>
          <a:p>
            <a:r>
              <a:rPr lang="en-US" sz="2400" dirty="0" smtClean="0"/>
              <a:t>So…Do you communicate with your family through media? HOW?</a:t>
            </a:r>
            <a:endParaRPr lang="en-US" sz="2400" dirty="0"/>
          </a:p>
        </p:txBody>
      </p:sp>
      <p:sp>
        <p:nvSpPr>
          <p:cNvPr id="4" name="Content Placeholder 3"/>
          <p:cNvSpPr>
            <a:spLocks noGrp="1"/>
          </p:cNvSpPr>
          <p:nvPr>
            <p:ph type="body" sz="half" idx="2"/>
          </p:nvPr>
        </p:nvSpPr>
        <p:spPr>
          <a:xfrm>
            <a:off x="228600" y="1600200"/>
            <a:ext cx="3008313" cy="3657600"/>
          </a:xfrm>
          <a:prstGeom prst="rect">
            <a:avLst/>
          </a:prstGeom>
        </p:spPr>
        <p:txBody>
          <a:bodyPr>
            <a:normAutofit/>
          </a:bodyPr>
          <a:lstStyle/>
          <a:p>
            <a:r>
              <a:rPr lang="en-US" sz="2400" dirty="0" smtClean="0"/>
              <a:t>Negative ways I communicate to my family through </a:t>
            </a:r>
            <a:r>
              <a:rPr lang="en-US" sz="2400" dirty="0"/>
              <a:t>media…</a:t>
            </a:r>
          </a:p>
          <a:p>
            <a:endParaRPr lang="en-US" sz="2400" dirty="0" smtClean="0"/>
          </a:p>
          <a:p>
            <a:r>
              <a:rPr lang="en-US" sz="2400" dirty="0"/>
              <a:t>Positive ways I communicate to my family through media</a:t>
            </a:r>
            <a:r>
              <a:rPr lang="en-US" sz="2400" dirty="0" smtClean="0"/>
              <a:t>…</a:t>
            </a:r>
            <a:endParaRPr lang="en-US" sz="2400" dirty="0"/>
          </a:p>
        </p:txBody>
      </p:sp>
      <p:pic>
        <p:nvPicPr>
          <p:cNvPr id="5124" name="Picture 4" descr="http://media.tumblr.com/tumblr_m3s0okmggH1r3otq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838200"/>
            <a:ext cx="5538344"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Moment:</a:t>
            </a:r>
            <a:endParaRPr lang="en-US" dirty="0"/>
          </a:p>
        </p:txBody>
      </p:sp>
      <p:sp>
        <p:nvSpPr>
          <p:cNvPr id="3" name="Content Placeholder 2"/>
          <p:cNvSpPr>
            <a:spLocks noGrp="1"/>
          </p:cNvSpPr>
          <p:nvPr>
            <p:ph idx="1"/>
          </p:nvPr>
        </p:nvSpPr>
        <p:spPr/>
        <p:txBody>
          <a:bodyPr>
            <a:normAutofit/>
          </a:bodyPr>
          <a:lstStyle/>
          <a:p>
            <a:r>
              <a:rPr lang="en-US" sz="3200" dirty="0" smtClean="0"/>
              <a:t>What is your favorite music group to listen to?</a:t>
            </a:r>
          </a:p>
          <a:p>
            <a:r>
              <a:rPr lang="en-US" sz="3200" dirty="0" smtClean="0"/>
              <a:t>What kinds of songs do they usually sing?</a:t>
            </a:r>
          </a:p>
          <a:p>
            <a:r>
              <a:rPr lang="en-US" sz="3200" dirty="0" smtClean="0"/>
              <a:t>What pictures do you have up in your bedroom?</a:t>
            </a:r>
          </a:p>
          <a:p>
            <a:r>
              <a:rPr lang="en-US" sz="3200" dirty="0" smtClean="0"/>
              <a:t>What movies do you usually see?</a:t>
            </a:r>
          </a:p>
          <a:p>
            <a:endParaRPr lang="en-US"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153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1362</Words>
  <Application>Microsoft Office PowerPoint</Application>
  <PresentationFormat>On-screen Show (4:3)</PresentationFormat>
  <Paragraphs>217</Paragraphs>
  <Slides>26</Slides>
  <Notes>25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Andalus</vt:lpstr>
      <vt:lpstr>Arial</vt:lpstr>
      <vt:lpstr>Calibri</vt:lpstr>
      <vt:lpstr>Georgia</vt:lpstr>
      <vt:lpstr>Introducing PowerPoint 2010</vt:lpstr>
      <vt:lpstr>Introducing the INFLUENCE OF MEDIA</vt:lpstr>
      <vt:lpstr>PowerPoint Presentation</vt:lpstr>
      <vt:lpstr>Dramatic Play…</vt:lpstr>
      <vt:lpstr>Recognize any of these?</vt:lpstr>
      <vt:lpstr>PowerPoint Presentation</vt:lpstr>
      <vt:lpstr>Which ad is actually selling shoes?</vt:lpstr>
      <vt:lpstr>Living in the Digital Age</vt:lpstr>
      <vt:lpstr>So…Do you communicate with your family through media? HOW?</vt:lpstr>
      <vt:lpstr>Media Moment:</vt:lpstr>
      <vt:lpstr>Media Moment…</vt:lpstr>
      <vt:lpstr>Communication Through Media</vt:lpstr>
      <vt:lpstr>Communication through Media:</vt:lpstr>
      <vt:lpstr>Psychology Today Magazine, Jan/Feb. 2009</vt:lpstr>
      <vt:lpstr>How to Evaluate Media</vt:lpstr>
      <vt:lpstr>BASICALLY…</vt:lpstr>
      <vt:lpstr>Want some?</vt:lpstr>
      <vt:lpstr>PowerPoint Presentation</vt:lpstr>
      <vt:lpstr>What a difference Photoshop makes!  What a Lie they feed us!</vt:lpstr>
      <vt:lpstr>What do we think reality is?</vt:lpstr>
      <vt:lpstr>Role Model vs. Idol</vt:lpstr>
      <vt:lpstr>What is a Role Model?</vt:lpstr>
      <vt:lpstr>They need a hero…</vt:lpstr>
      <vt:lpstr>Choosing Role Models</vt:lpstr>
      <vt:lpstr>Role Models and Goals</vt:lpstr>
      <vt:lpstr>Do you see yourself as a ROLE MODEL for others?</vt:lpstr>
      <vt:lpstr>So…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2015-06-05T16:10:33Z</dcterms:created>
  <dcterms:modified xsi:type="dcterms:W3CDTF">2015-09-30T04:52:08Z</dcterms:modified>
</cp:coreProperties>
</file>