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79" r:id="rId3"/>
    <p:sldId id="278" r:id="rId4"/>
    <p:sldId id="257" r:id="rId5"/>
    <p:sldId id="258" r:id="rId6"/>
    <p:sldId id="259" r:id="rId7"/>
    <p:sldId id="280" r:id="rId8"/>
    <p:sldId id="260" r:id="rId9"/>
    <p:sldId id="261" r:id="rId10"/>
    <p:sldId id="262" r:id="rId11"/>
    <p:sldId id="282" r:id="rId12"/>
    <p:sldId id="281" r:id="rId13"/>
    <p:sldId id="263" r:id="rId14"/>
    <p:sldId id="270" r:id="rId15"/>
    <p:sldId id="283" r:id="rId16"/>
    <p:sldId id="264" r:id="rId17"/>
    <p:sldId id="271" r:id="rId18"/>
    <p:sldId id="265" r:id="rId19"/>
    <p:sldId id="272" r:id="rId20"/>
    <p:sldId id="266" r:id="rId21"/>
    <p:sldId id="273" r:id="rId22"/>
    <p:sldId id="267" r:id="rId23"/>
    <p:sldId id="274" r:id="rId24"/>
    <p:sldId id="275" r:id="rId25"/>
    <p:sldId id="276" r:id="rId26"/>
    <p:sldId id="268" r:id="rId27"/>
    <p:sldId id="277" r:id="rId28"/>
    <p:sldId id="284" r:id="rId29"/>
    <p:sldId id="285" r:id="rId30"/>
    <p:sldId id="26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102" d="100"/>
          <a:sy n="102" d="100"/>
        </p:scale>
        <p:origin x="-1164" y="-96"/>
      </p:cViewPr>
      <p:guideLst>
        <p:guide orient="horz" pos="2160"/>
        <p:guide pos="2880"/>
      </p:guideLst>
    </p:cSldViewPr>
  </p:slideViewPr>
  <p:outlineViewPr>
    <p:cViewPr>
      <p:scale>
        <a:sx n="33" d="100"/>
        <a:sy n="33" d="100"/>
      </p:scale>
      <p:origin x="0" y="895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D63D32-8387-4BDB-B148-9FFA47528BB0}" type="datetimeFigureOut">
              <a:rPr lang="en-US" smtClean="0"/>
              <a:pPr/>
              <a:t>4/28/2015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FFD6FB-7023-4209-A8E1-5AD90F575C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4A5DAB-5228-430C-94B3-2DD2880A2C0C}"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A5DAB-5228-430C-94B3-2DD2880A2C0C}"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A5DAB-5228-430C-94B3-2DD2880A2C0C}"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A5DAB-5228-430C-94B3-2DD2880A2C0C}"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A5DAB-5228-430C-94B3-2DD2880A2C0C}"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4A5DAB-5228-430C-94B3-2DD2880A2C0C}"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4A5DAB-5228-430C-94B3-2DD2880A2C0C}" type="datetimeFigureOut">
              <a:rPr lang="en-US" smtClean="0"/>
              <a:pPr/>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4A5DAB-5228-430C-94B3-2DD2880A2C0C}" type="datetimeFigureOut">
              <a:rPr lang="en-US" smtClean="0"/>
              <a:pPr/>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A5DAB-5228-430C-94B3-2DD2880A2C0C}" type="datetimeFigureOut">
              <a:rPr lang="en-US" smtClean="0"/>
              <a:pPr/>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A5DAB-5228-430C-94B3-2DD2880A2C0C}"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A5DAB-5228-430C-94B3-2DD2880A2C0C}"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18983-1D31-4052-974C-F57E78FDC8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lum/>
          </a:blip>
          <a:srcRect/>
          <a:stretch>
            <a:fillRect l="-25000"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A5DAB-5228-430C-94B3-2DD2880A2C0C}" type="datetimeFigureOut">
              <a:rPr lang="en-US" smtClean="0"/>
              <a:pPr/>
              <a:t>4/28/2015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18983-1D31-4052-974C-F57E78FDC8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0" y="2667000"/>
            <a:ext cx="3048000" cy="1470025"/>
          </a:xfrm>
        </p:spPr>
        <p:txBody>
          <a:bodyPr/>
          <a:lstStyle/>
          <a:p>
            <a:r>
              <a:rPr lang="en-US" b="1" dirty="0" smtClean="0"/>
              <a:t>Guidance Techniques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Logical Consequences</a:t>
            </a:r>
            <a:endParaRPr lang="en-US" b="1" dirty="0"/>
          </a:p>
        </p:txBody>
      </p:sp>
      <p:sp>
        <p:nvSpPr>
          <p:cNvPr id="3" name="Content Placeholder 2"/>
          <p:cNvSpPr>
            <a:spLocks noGrp="1"/>
          </p:cNvSpPr>
          <p:nvPr>
            <p:ph idx="1"/>
          </p:nvPr>
        </p:nvSpPr>
        <p:spPr/>
        <p:txBody>
          <a:bodyPr/>
          <a:lstStyle/>
          <a:p>
            <a:r>
              <a:rPr lang="en-US" dirty="0" smtClean="0"/>
              <a:t>Occurs with interference from the caregiver</a:t>
            </a:r>
          </a:p>
          <a:p>
            <a:r>
              <a:rPr lang="en-US" dirty="0"/>
              <a:t>B</a:t>
            </a:r>
            <a:r>
              <a:rPr lang="en-US" dirty="0" smtClean="0"/>
              <a:t>e relevant to the misbehavior</a:t>
            </a:r>
          </a:p>
          <a:p>
            <a:r>
              <a:rPr lang="en-US" dirty="0"/>
              <a:t>B</a:t>
            </a:r>
            <a:r>
              <a:rPr lang="en-US" dirty="0" smtClean="0"/>
              <a:t>e short in duration</a:t>
            </a:r>
          </a:p>
          <a:p>
            <a:r>
              <a:rPr lang="en-US" dirty="0" smtClean="0"/>
              <a:t>Should not be imposed in anger</a:t>
            </a:r>
          </a:p>
          <a:p>
            <a:r>
              <a:rPr lang="en-US" dirty="0" smtClean="0"/>
              <a:t>Provide opportunities for the child to learn from their behavior and/or decision.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 or Logical?</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Child refuses to clean bedroom.</a:t>
            </a:r>
          </a:p>
          <a:p>
            <a:r>
              <a:rPr lang="en-US" dirty="0" smtClean="0"/>
              <a:t>Child hits and bites other children.</a:t>
            </a:r>
          </a:p>
          <a:p>
            <a:r>
              <a:rPr lang="en-US" dirty="0" smtClean="0"/>
              <a:t>Child insists on interrupting mother while she is on the telephone.</a:t>
            </a:r>
          </a:p>
          <a:p>
            <a:r>
              <a:rPr lang="en-US" dirty="0" smtClean="0"/>
              <a:t>Child refuses to eat at mealtime.</a:t>
            </a:r>
          </a:p>
          <a:p>
            <a:r>
              <a:rPr lang="en-US" dirty="0" smtClean="0"/>
              <a:t>Child runs into a busy street.</a:t>
            </a:r>
          </a:p>
          <a:p>
            <a:r>
              <a:rPr lang="en-US" dirty="0" smtClean="0"/>
              <a:t>Children fight over whose turn it is to play video games.</a:t>
            </a:r>
          </a:p>
          <a:p>
            <a:r>
              <a:rPr lang="en-US" dirty="0" smtClean="0"/>
              <a:t>Child will not brush his/her teeth.</a:t>
            </a:r>
          </a:p>
          <a:p>
            <a:r>
              <a:rPr lang="en-US" dirty="0" smtClean="0"/>
              <a:t>Child is not ready for school on time.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Guidance techniques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Positive Statements</a:t>
            </a:r>
            <a:endParaRPr lang="en-US" b="1" dirty="0"/>
          </a:p>
        </p:txBody>
      </p:sp>
      <p:sp>
        <p:nvSpPr>
          <p:cNvPr id="3" name="Content Placeholder 2"/>
          <p:cNvSpPr>
            <a:spLocks noGrp="1"/>
          </p:cNvSpPr>
          <p:nvPr>
            <p:ph idx="1"/>
          </p:nvPr>
        </p:nvSpPr>
        <p:spPr/>
        <p:txBody>
          <a:bodyPr>
            <a:normAutofit/>
          </a:bodyPr>
          <a:lstStyle/>
          <a:p>
            <a:r>
              <a:rPr lang="en-US" dirty="0" smtClean="0"/>
              <a:t>Clearly stating what the child is expected to do instead of telling them what </a:t>
            </a:r>
            <a:r>
              <a:rPr lang="en-US" u="sng" dirty="0" smtClean="0"/>
              <a:t>not</a:t>
            </a:r>
            <a:r>
              <a:rPr lang="en-US" dirty="0" smtClean="0"/>
              <a:t> to do.</a:t>
            </a:r>
          </a:p>
          <a:p>
            <a:r>
              <a:rPr lang="en-US" dirty="0" smtClean="0"/>
              <a:t>You should </a:t>
            </a:r>
            <a:r>
              <a:rPr lang="en-US" u="sng" dirty="0" smtClean="0"/>
              <a:t>not</a:t>
            </a:r>
            <a:r>
              <a:rPr lang="en-US" dirty="0" smtClean="0"/>
              <a:t> say: “Don’t run in the house.”</a:t>
            </a:r>
          </a:p>
          <a:p>
            <a:r>
              <a:rPr lang="en-US" dirty="0" smtClean="0"/>
              <a:t>You should say: “Walk in the house.”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Positive Statements</a:t>
            </a:r>
            <a:endParaRPr lang="en-US" b="1" dirty="0"/>
          </a:p>
        </p:txBody>
      </p:sp>
      <p:sp>
        <p:nvSpPr>
          <p:cNvPr id="3" name="Content Placeholder 2"/>
          <p:cNvSpPr>
            <a:spLocks noGrp="1"/>
          </p:cNvSpPr>
          <p:nvPr>
            <p:ph idx="1"/>
          </p:nvPr>
        </p:nvSpPr>
        <p:spPr/>
        <p:txBody>
          <a:bodyPr>
            <a:normAutofit/>
          </a:bodyPr>
          <a:lstStyle/>
          <a:p>
            <a:r>
              <a:rPr lang="en-US" dirty="0" smtClean="0"/>
              <a:t>When giving directions, get down on the child’s eye level to talk with them.</a:t>
            </a:r>
          </a:p>
          <a:p>
            <a:r>
              <a:rPr lang="en-US" dirty="0" smtClean="0"/>
              <a:t>To encourage a child to complete a task, tell them what needs to be done in short and simple steps (2 or 3 max) and then go and help them get started.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Let’s Practice</a:t>
            </a:r>
            <a:endParaRPr lang="en-US" b="1" dirty="0"/>
          </a:p>
        </p:txBody>
      </p:sp>
      <p:sp>
        <p:nvSpPr>
          <p:cNvPr id="3" name="Content Placeholder 2"/>
          <p:cNvSpPr>
            <a:spLocks noGrp="1"/>
          </p:cNvSpPr>
          <p:nvPr>
            <p:ph idx="1"/>
          </p:nvPr>
        </p:nvSpPr>
        <p:spPr/>
        <p:txBody>
          <a:bodyPr/>
          <a:lstStyle/>
          <a:p>
            <a:r>
              <a:rPr lang="en-US" dirty="0" smtClean="0"/>
              <a:t>Don’t run with scissors in your hand.</a:t>
            </a:r>
          </a:p>
          <a:p>
            <a:r>
              <a:rPr lang="en-US" dirty="0" smtClean="0"/>
              <a:t>Don’t forget your lunch.</a:t>
            </a:r>
          </a:p>
          <a:p>
            <a:r>
              <a:rPr lang="en-US" dirty="0" smtClean="0"/>
              <a:t>Don’t jump in the house.</a:t>
            </a:r>
          </a:p>
          <a:p>
            <a:r>
              <a:rPr lang="en-US" dirty="0" smtClean="0"/>
              <a:t>Don’t hit her again!</a:t>
            </a:r>
          </a:p>
          <a:p>
            <a:r>
              <a:rPr lang="en-US" dirty="0" smtClean="0"/>
              <a:t>Don’t throw your book on the floor.</a:t>
            </a:r>
          </a:p>
          <a:p>
            <a:r>
              <a:rPr lang="en-US" dirty="0" smtClean="0"/>
              <a:t>Don’t write on the wall with crayons!</a:t>
            </a:r>
          </a:p>
          <a:p>
            <a:r>
              <a:rPr lang="en-US" dirty="0" smtClean="0"/>
              <a:t>Don’t eat like a sloppy pig!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Redirection</a:t>
            </a:r>
            <a:endParaRPr lang="en-US" b="1" dirty="0"/>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t>Substituting unacceptable or dangerous behavior for acceptable behavior.</a:t>
            </a:r>
          </a:p>
          <a:p>
            <a:r>
              <a:rPr lang="en-US" dirty="0" smtClean="0"/>
              <a:t>Help the child to pay attention to or focus on something else that is equally or more appealing.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Redirection</a:t>
            </a:r>
            <a:endParaRPr lang="en-US" b="1" dirty="0"/>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t>Children up to two years old can easily be distracted to change their behavior like playing with a toy instead of the electrical outlet.</a:t>
            </a:r>
          </a:p>
          <a:p>
            <a:r>
              <a:rPr lang="en-US" dirty="0" smtClean="0"/>
              <a:t>Some behaviors just need to be redirected to an appropriate place such as having a child jump on a trampoline instead of on the bed.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Reverse Attention</a:t>
            </a:r>
            <a:endParaRPr lang="en-US" b="1" dirty="0"/>
          </a:p>
        </p:txBody>
      </p:sp>
      <p:sp>
        <p:nvSpPr>
          <p:cNvPr id="3" name="Content Placeholder 2"/>
          <p:cNvSpPr>
            <a:spLocks noGrp="1"/>
          </p:cNvSpPr>
          <p:nvPr>
            <p:ph idx="1"/>
          </p:nvPr>
        </p:nvSpPr>
        <p:spPr/>
        <p:txBody>
          <a:bodyPr/>
          <a:lstStyle/>
          <a:p>
            <a:r>
              <a:rPr lang="en-US" dirty="0" smtClean="0"/>
              <a:t>Attention is a powerful reinforcer to guide children in a positive or negative direction.</a:t>
            </a:r>
          </a:p>
          <a:p>
            <a:r>
              <a:rPr lang="en-US" dirty="0" smtClean="0"/>
              <a:t>Ignore the negative behavior when possible and reinforce the positive behavior.</a:t>
            </a:r>
          </a:p>
          <a:p>
            <a:r>
              <a:rPr lang="en-US" dirty="0" smtClean="0"/>
              <a:t>Catch the child doing the expected or desired behavior, even if it is a really little thing or done in a really little way.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Reverse Attention</a:t>
            </a:r>
            <a:endParaRPr lang="en-US" b="1" dirty="0"/>
          </a:p>
        </p:txBody>
      </p:sp>
      <p:sp>
        <p:nvSpPr>
          <p:cNvPr id="3" name="Content Placeholder 2"/>
          <p:cNvSpPr>
            <a:spLocks noGrp="1"/>
          </p:cNvSpPr>
          <p:nvPr>
            <p:ph idx="1"/>
          </p:nvPr>
        </p:nvSpPr>
        <p:spPr/>
        <p:txBody>
          <a:bodyPr/>
          <a:lstStyle/>
          <a:p>
            <a:r>
              <a:rPr lang="en-US" dirty="0" smtClean="0"/>
              <a:t>Avoid always getting after them for doing the undesired behavior or making poor choices.</a:t>
            </a:r>
          </a:p>
          <a:p>
            <a:r>
              <a:rPr lang="en-US" dirty="0" smtClean="0"/>
              <a:t>Example:</a:t>
            </a:r>
          </a:p>
          <a:p>
            <a:pPr lvl="1"/>
            <a:r>
              <a:rPr lang="en-US" dirty="0" smtClean="0"/>
              <a:t>If their room is always messy, but one day they happen to have a really clean corner, then make a big deal of the clean corner and ignore the rest of the room.</a:t>
            </a:r>
          </a:p>
          <a:p>
            <a:r>
              <a:rPr lang="en-US" dirty="0" smtClean="0"/>
              <a:t>Positive reinforcement is a great motivator and behavior changer.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Setting limits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Limited Choices</a:t>
            </a:r>
            <a:endParaRPr lang="en-US" b="1" dirty="0"/>
          </a:p>
        </p:txBody>
      </p:sp>
      <p:sp>
        <p:nvSpPr>
          <p:cNvPr id="3" name="Content Placeholder 2"/>
          <p:cNvSpPr>
            <a:spLocks noGrp="1"/>
          </p:cNvSpPr>
          <p:nvPr>
            <p:ph idx="1"/>
          </p:nvPr>
        </p:nvSpPr>
        <p:spPr/>
        <p:txBody>
          <a:bodyPr/>
          <a:lstStyle/>
          <a:p>
            <a:r>
              <a:rPr lang="en-US" dirty="0" smtClean="0"/>
              <a:t>Give children opportunities to make choices within the caregiver’s limits.</a:t>
            </a:r>
          </a:p>
          <a:p>
            <a:r>
              <a:rPr lang="en-US" dirty="0" smtClean="0"/>
              <a:t>Limit the number of options provided and be careful of the choices you give by making sure that you can really stand by it.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Limited Choices</a:t>
            </a:r>
            <a:endParaRPr lang="en-US" b="1" dirty="0"/>
          </a:p>
        </p:txBody>
      </p:sp>
      <p:sp>
        <p:nvSpPr>
          <p:cNvPr id="3" name="Content Placeholder 2"/>
          <p:cNvSpPr>
            <a:spLocks noGrp="1"/>
          </p:cNvSpPr>
          <p:nvPr>
            <p:ph idx="1"/>
          </p:nvPr>
        </p:nvSpPr>
        <p:spPr/>
        <p:txBody>
          <a:bodyPr/>
          <a:lstStyle/>
          <a:p>
            <a:r>
              <a:rPr lang="en-US" dirty="0" smtClean="0"/>
              <a:t>When children are allowed to make their own choices, even if it is within your limits, they not only get practice in making decisions, but they feel in control of the situation and are more willing to do what was asked.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Out</a:t>
            </a:r>
            <a:endParaRPr lang="en-US" b="1" dirty="0"/>
          </a:p>
        </p:txBody>
      </p:sp>
      <p:sp>
        <p:nvSpPr>
          <p:cNvPr id="3" name="Content Placeholder 2"/>
          <p:cNvSpPr>
            <a:spLocks noGrp="1"/>
          </p:cNvSpPr>
          <p:nvPr>
            <p:ph idx="1"/>
          </p:nvPr>
        </p:nvSpPr>
        <p:spPr/>
        <p:txBody>
          <a:bodyPr>
            <a:normAutofit/>
          </a:bodyPr>
          <a:lstStyle/>
          <a:p>
            <a:r>
              <a:rPr lang="en-US" dirty="0" smtClean="0"/>
              <a:t>Also called: time away, the happy chair, the happy place.</a:t>
            </a:r>
          </a:p>
          <a:p>
            <a:r>
              <a:rPr lang="en-US" dirty="0" smtClean="0"/>
              <a:t>Remove the child from the situation that is causing the heightened emotion until they have calmed down and are in control of themselves.</a:t>
            </a:r>
          </a:p>
          <a:p>
            <a:r>
              <a:rPr lang="en-US" dirty="0" smtClean="0"/>
              <a:t>Time out is to be used sparingly and only after other guidance techniques have been applied.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Out</a:t>
            </a:r>
            <a:endParaRPr lang="en-US" b="1" dirty="0"/>
          </a:p>
        </p:txBody>
      </p:sp>
      <p:sp>
        <p:nvSpPr>
          <p:cNvPr id="3" name="Content Placeholder 2"/>
          <p:cNvSpPr>
            <a:spLocks noGrp="1"/>
          </p:cNvSpPr>
          <p:nvPr>
            <p:ph idx="1"/>
          </p:nvPr>
        </p:nvSpPr>
        <p:spPr/>
        <p:txBody>
          <a:bodyPr>
            <a:normAutofit/>
          </a:bodyPr>
          <a:lstStyle/>
          <a:p>
            <a:r>
              <a:rPr lang="en-US" dirty="0" smtClean="0"/>
              <a:t>Use a place where there are no distractions or positive reinforcers that make the time out a fun and desired place to be.</a:t>
            </a:r>
          </a:p>
          <a:p>
            <a:r>
              <a:rPr lang="en-US" dirty="0" smtClean="0"/>
              <a:t>The child should not be talked to or reasoned with while they are having time away.</a:t>
            </a:r>
          </a:p>
          <a:p>
            <a:r>
              <a:rPr lang="en-US" dirty="0" smtClean="0"/>
              <a:t>A caregiver could call the time out chair a “happy chair” where children can try to find their happy self.</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Out</a:t>
            </a:r>
            <a:endParaRPr lang="en-US" b="1" dirty="0"/>
          </a:p>
        </p:txBody>
      </p:sp>
      <p:sp>
        <p:nvSpPr>
          <p:cNvPr id="3" name="Content Placeholder 2"/>
          <p:cNvSpPr>
            <a:spLocks noGrp="1"/>
          </p:cNvSpPr>
          <p:nvPr>
            <p:ph idx="1"/>
          </p:nvPr>
        </p:nvSpPr>
        <p:spPr/>
        <p:txBody>
          <a:bodyPr>
            <a:normAutofit/>
          </a:bodyPr>
          <a:lstStyle/>
          <a:p>
            <a:r>
              <a:rPr lang="en-US" dirty="0" smtClean="0"/>
              <a:t>Time out is to be one minute for each year of the child’s age.</a:t>
            </a:r>
          </a:p>
          <a:p>
            <a:r>
              <a:rPr lang="en-US" dirty="0" smtClean="0"/>
              <a:t>Example:  3 year old gets 3 minutes or until they have calmed down.</a:t>
            </a:r>
          </a:p>
          <a:p>
            <a:r>
              <a:rPr lang="en-US" dirty="0" smtClean="0"/>
              <a:t>Once the child has calmed down, explain to them why they are in time out and what behavior will be expected from them from now 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Out</a:t>
            </a:r>
            <a:endParaRPr lang="en-US" b="1" dirty="0"/>
          </a:p>
        </p:txBody>
      </p:sp>
      <p:sp>
        <p:nvSpPr>
          <p:cNvPr id="3" name="Content Placeholder 2"/>
          <p:cNvSpPr>
            <a:spLocks noGrp="1"/>
          </p:cNvSpPr>
          <p:nvPr>
            <p:ph idx="1"/>
          </p:nvPr>
        </p:nvSpPr>
        <p:spPr/>
        <p:txBody>
          <a:bodyPr>
            <a:normAutofit/>
          </a:bodyPr>
          <a:lstStyle/>
          <a:p>
            <a:r>
              <a:rPr lang="en-US" dirty="0" smtClean="0"/>
              <a:t>If the behavior happens again, do not give reminders, but repeat the time out process.</a:t>
            </a:r>
          </a:p>
          <a:p>
            <a:r>
              <a:rPr lang="en-US" dirty="0" smtClean="0"/>
              <a:t>Make an extra effort to notice when the child makes a better choice after time out.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Encouragement</a:t>
            </a:r>
            <a:endParaRPr lang="en-US" b="1" dirty="0"/>
          </a:p>
        </p:txBody>
      </p:sp>
      <p:sp>
        <p:nvSpPr>
          <p:cNvPr id="3" name="Content Placeholder 2"/>
          <p:cNvSpPr>
            <a:spLocks noGrp="1"/>
          </p:cNvSpPr>
          <p:nvPr>
            <p:ph idx="1"/>
          </p:nvPr>
        </p:nvSpPr>
        <p:spPr/>
        <p:txBody>
          <a:bodyPr>
            <a:normAutofit lnSpcReduction="10000"/>
          </a:bodyPr>
          <a:lstStyle/>
          <a:p>
            <a:r>
              <a:rPr lang="en-US" dirty="0" smtClean="0"/>
              <a:t>Encouragement is a form of positive reinforcement.</a:t>
            </a:r>
          </a:p>
          <a:p>
            <a:r>
              <a:rPr lang="en-US" dirty="0" smtClean="0"/>
              <a:t>Praise and encouragement for the child’s positive actions is a better motivator than punishment.</a:t>
            </a:r>
          </a:p>
          <a:p>
            <a:r>
              <a:rPr lang="en-US" dirty="0" smtClean="0"/>
              <a:t>Children just want </a:t>
            </a:r>
            <a:r>
              <a:rPr lang="en-US" dirty="0" smtClean="0"/>
              <a:t>attention.  When </a:t>
            </a:r>
            <a:r>
              <a:rPr lang="en-US" dirty="0" smtClean="0"/>
              <a:t>a caregiver only pays attention to negative acts then those are the acts you will continue to get.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Encouragement</a:t>
            </a:r>
            <a:endParaRPr lang="en-US" b="1" dirty="0"/>
          </a:p>
        </p:txBody>
      </p:sp>
      <p:sp>
        <p:nvSpPr>
          <p:cNvPr id="3" name="Content Placeholder 2"/>
          <p:cNvSpPr>
            <a:spLocks noGrp="1"/>
          </p:cNvSpPr>
          <p:nvPr>
            <p:ph idx="1"/>
          </p:nvPr>
        </p:nvSpPr>
        <p:spPr/>
        <p:txBody>
          <a:bodyPr>
            <a:normAutofit/>
          </a:bodyPr>
          <a:lstStyle/>
          <a:p>
            <a:r>
              <a:rPr lang="en-US" dirty="0" smtClean="0"/>
              <a:t>Pay attention to positive acts through praise and encouragement and you will get the positive acts more often.</a:t>
            </a:r>
          </a:p>
          <a:p>
            <a:r>
              <a:rPr lang="en-US" dirty="0" smtClean="0"/>
              <a:t>Children act better when they know what they are doing right and what is expected of them.</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Play</a:t>
            </a:r>
            <a:endParaRPr lang="en-US" b="1" dirty="0"/>
          </a:p>
        </p:txBody>
      </p:sp>
      <p:sp>
        <p:nvSpPr>
          <p:cNvPr id="3" name="Content Placeholder 2"/>
          <p:cNvSpPr>
            <a:spLocks noGrp="1"/>
          </p:cNvSpPr>
          <p:nvPr>
            <p:ph idx="1"/>
          </p:nvPr>
        </p:nvSpPr>
        <p:spPr/>
        <p:txBody>
          <a:bodyPr/>
          <a:lstStyle/>
          <a:p>
            <a:r>
              <a:rPr lang="en-US" dirty="0" smtClean="0"/>
              <a:t>Split into six groups.</a:t>
            </a:r>
          </a:p>
          <a:p>
            <a:r>
              <a:rPr lang="en-US" dirty="0" smtClean="0"/>
              <a:t>Each group will role play any situation that best describes the techniques we have discussed today.</a:t>
            </a:r>
          </a:p>
          <a:p>
            <a:r>
              <a:rPr lang="en-US" dirty="0" smtClean="0"/>
              <a:t>Be creative, use drama, and have fun! </a:t>
            </a:r>
            <a:r>
              <a:rPr lang="en-US" dirty="0" smtClean="0">
                <a:sym typeface="Wingdings" pitchFamily="2" charset="2"/>
              </a:rPr>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Assignment</a:t>
            </a:r>
            <a:endParaRPr lang="en-US" b="1" dirty="0"/>
          </a:p>
        </p:txBody>
      </p:sp>
      <p:sp>
        <p:nvSpPr>
          <p:cNvPr id="3" name="Content Placeholder 2"/>
          <p:cNvSpPr>
            <a:spLocks noGrp="1"/>
          </p:cNvSpPr>
          <p:nvPr>
            <p:ph idx="1"/>
          </p:nvPr>
        </p:nvSpPr>
        <p:spPr/>
        <p:txBody>
          <a:bodyPr/>
          <a:lstStyle/>
          <a:p>
            <a:r>
              <a:rPr lang="en-US" dirty="0" smtClean="0"/>
              <a:t>Complete the “Positive Guidance Techniques” assignment.</a:t>
            </a:r>
          </a:p>
          <a:p>
            <a:r>
              <a:rPr lang="en-US" dirty="0" smtClean="0"/>
              <a:t>It is a performance objective, so very important to complete.</a:t>
            </a:r>
          </a:p>
          <a:p>
            <a:r>
              <a:rPr lang="en-US" dirty="0" smtClean="0"/>
              <a:t>Due next class period.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 Limits</a:t>
            </a:r>
            <a:endParaRPr lang="en-US" b="1" dirty="0"/>
          </a:p>
        </p:txBody>
      </p:sp>
      <p:sp>
        <p:nvSpPr>
          <p:cNvPr id="3" name="Content Placeholder 2"/>
          <p:cNvSpPr>
            <a:spLocks noGrp="1"/>
          </p:cNvSpPr>
          <p:nvPr>
            <p:ph idx="1"/>
          </p:nvPr>
        </p:nvSpPr>
        <p:spPr/>
        <p:txBody>
          <a:bodyPr/>
          <a:lstStyle/>
          <a:p>
            <a:r>
              <a:rPr lang="en-US" dirty="0" smtClean="0"/>
              <a:t>What limits where set for you as a child?</a:t>
            </a:r>
          </a:p>
          <a:p>
            <a:r>
              <a:rPr lang="en-US" dirty="0" smtClean="0"/>
              <a:t>What did you think about those?</a:t>
            </a:r>
          </a:p>
          <a:p>
            <a:r>
              <a:rPr lang="en-US" dirty="0" smtClean="0"/>
              <a:t>What limits are set for you now as a teenager?</a:t>
            </a:r>
          </a:p>
          <a:p>
            <a:r>
              <a:rPr lang="en-US" dirty="0" smtClean="0"/>
              <a:t>How do you feel about those?</a:t>
            </a:r>
          </a:p>
          <a:p>
            <a:r>
              <a:rPr lang="en-US" dirty="0" smtClean="0"/>
              <a:t>Are setting limits good or bad for young children?</a:t>
            </a:r>
          </a:p>
          <a:p>
            <a:r>
              <a:rPr lang="en-US" dirty="0" smtClean="0"/>
              <a:t>How about older children?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lstStyle/>
          <a:p>
            <a:r>
              <a:rPr lang="en-US" dirty="0" smtClean="0"/>
              <a:t>Set clear and appropriate limits.</a:t>
            </a:r>
          </a:p>
          <a:p>
            <a:r>
              <a:rPr lang="en-US" dirty="0" smtClean="0"/>
              <a:t>Use logical and natural consequences properly.</a:t>
            </a:r>
          </a:p>
          <a:p>
            <a:r>
              <a:rPr lang="en-US" dirty="0" smtClean="0"/>
              <a:t>Choose the best guidance techniques for your child.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 Limits</a:t>
            </a:r>
            <a:endParaRPr lang="en-US" b="1" dirty="0"/>
          </a:p>
        </p:txBody>
      </p:sp>
      <p:sp>
        <p:nvSpPr>
          <p:cNvPr id="3" name="Content Placeholder 2"/>
          <p:cNvSpPr>
            <a:spLocks noGrp="1"/>
          </p:cNvSpPr>
          <p:nvPr>
            <p:ph idx="1"/>
          </p:nvPr>
        </p:nvSpPr>
        <p:spPr/>
        <p:txBody>
          <a:bodyPr/>
          <a:lstStyle/>
          <a:p>
            <a:r>
              <a:rPr lang="en-US" dirty="0" smtClean="0"/>
              <a:t>Setting a guideline for behavior, even when there’s not an official household rule.</a:t>
            </a:r>
          </a:p>
          <a:p>
            <a:r>
              <a:rPr lang="en-US" dirty="0" smtClean="0"/>
              <a:t>Sometimes parents struggle to set limits with their children.</a:t>
            </a:r>
          </a:p>
          <a:p>
            <a:r>
              <a:rPr lang="en-US" dirty="0" smtClean="0"/>
              <a:t>Feelings of </a:t>
            </a:r>
            <a:r>
              <a:rPr lang="en-US" dirty="0" smtClean="0"/>
              <a:t>guilt </a:t>
            </a:r>
            <a:r>
              <a:rPr lang="en-US" dirty="0" smtClean="0"/>
              <a:t>or wanting to avoid a temper tantrum can get in the way of discipline.</a:t>
            </a:r>
          </a:p>
          <a:p>
            <a:r>
              <a:rPr lang="en-US" dirty="0" smtClean="0"/>
              <a:t>Limits are good for children.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 Limits</a:t>
            </a:r>
            <a:endParaRPr lang="en-US" b="1" dirty="0"/>
          </a:p>
        </p:txBody>
      </p:sp>
      <p:sp>
        <p:nvSpPr>
          <p:cNvPr id="3" name="Content Placeholder 2"/>
          <p:cNvSpPr>
            <a:spLocks noGrp="1"/>
          </p:cNvSpPr>
          <p:nvPr>
            <p:ph idx="1"/>
          </p:nvPr>
        </p:nvSpPr>
        <p:spPr/>
        <p:txBody>
          <a:bodyPr/>
          <a:lstStyle/>
          <a:p>
            <a:r>
              <a:rPr lang="en-US" dirty="0" smtClean="0"/>
              <a:t>When parents set limits, they are not only showing their children what to do and say, they are helping them to cope with their impulses and anxieties.</a:t>
            </a:r>
          </a:p>
          <a:p>
            <a:r>
              <a:rPr lang="en-US" dirty="0" smtClean="0"/>
              <a:t>Limits are internalized and actually make children feel safe.</a:t>
            </a:r>
          </a:p>
          <a:p>
            <a:r>
              <a:rPr lang="en-US" dirty="0" smtClean="0"/>
              <a:t>Limits should benefit the child.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 Limits</a:t>
            </a:r>
            <a:endParaRPr lang="en-US" b="1" dirty="0"/>
          </a:p>
        </p:txBody>
      </p:sp>
      <p:sp>
        <p:nvSpPr>
          <p:cNvPr id="3" name="Content Placeholder 2"/>
          <p:cNvSpPr>
            <a:spLocks noGrp="1"/>
          </p:cNvSpPr>
          <p:nvPr>
            <p:ph idx="1"/>
          </p:nvPr>
        </p:nvSpPr>
        <p:spPr/>
        <p:txBody>
          <a:bodyPr/>
          <a:lstStyle/>
          <a:p>
            <a:r>
              <a:rPr lang="en-US" dirty="0" smtClean="0"/>
              <a:t>State your limits clearly and firmly.</a:t>
            </a:r>
          </a:p>
          <a:p>
            <a:r>
              <a:rPr lang="en-US" dirty="0" smtClean="0"/>
              <a:t>Discuss limits in advance.</a:t>
            </a:r>
          </a:p>
          <a:p>
            <a:r>
              <a:rPr lang="en-US" dirty="0" smtClean="0"/>
              <a:t>Use consequences as a form of discipline when rules are broken.</a:t>
            </a:r>
          </a:p>
          <a:p>
            <a:r>
              <a:rPr lang="en-US" dirty="0" smtClean="0"/>
              <a:t>Give your child explanations for your limits and then listen to what they have to say about 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consequences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 Consequences</a:t>
            </a:r>
            <a:endParaRPr lang="en-US" b="1" dirty="0"/>
          </a:p>
        </p:txBody>
      </p:sp>
      <p:sp>
        <p:nvSpPr>
          <p:cNvPr id="3" name="Content Placeholder 2"/>
          <p:cNvSpPr>
            <a:spLocks noGrp="1"/>
          </p:cNvSpPr>
          <p:nvPr>
            <p:ph idx="1"/>
          </p:nvPr>
        </p:nvSpPr>
        <p:spPr/>
        <p:txBody>
          <a:bodyPr>
            <a:normAutofit/>
          </a:bodyPr>
          <a:lstStyle/>
          <a:p>
            <a:r>
              <a:rPr lang="en-US" dirty="0" smtClean="0"/>
              <a:t>Occur without interference by letting nature just </a:t>
            </a:r>
            <a:r>
              <a:rPr lang="en-US" smtClean="0"/>
              <a:t>take </a:t>
            </a:r>
            <a:r>
              <a:rPr lang="en-US" smtClean="0"/>
              <a:t>its </a:t>
            </a:r>
            <a:r>
              <a:rPr lang="en-US" dirty="0" smtClean="0"/>
              <a:t>course.</a:t>
            </a:r>
          </a:p>
          <a:p>
            <a:r>
              <a:rPr lang="en-US" dirty="0" smtClean="0"/>
              <a:t>The child can see the result of their behavior/choices.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 Consequences</a:t>
            </a:r>
            <a:endParaRPr lang="en-US" b="1" dirty="0"/>
          </a:p>
        </p:txBody>
      </p:sp>
      <p:sp>
        <p:nvSpPr>
          <p:cNvPr id="3" name="Content Placeholder 2"/>
          <p:cNvSpPr>
            <a:spLocks noGrp="1"/>
          </p:cNvSpPr>
          <p:nvPr>
            <p:ph idx="1"/>
          </p:nvPr>
        </p:nvSpPr>
        <p:spPr/>
        <p:txBody>
          <a:bodyPr>
            <a:normAutofit/>
          </a:bodyPr>
          <a:lstStyle/>
          <a:p>
            <a:r>
              <a:rPr lang="en-US" dirty="0" smtClean="0"/>
              <a:t>This consequence cannot be used if…</a:t>
            </a:r>
          </a:p>
          <a:p>
            <a:pPr lvl="1"/>
            <a:r>
              <a:rPr lang="en-US" sz="3200" dirty="0" smtClean="0"/>
              <a:t>It will cause harm to the child</a:t>
            </a:r>
          </a:p>
          <a:p>
            <a:pPr lvl="1"/>
            <a:r>
              <a:rPr lang="en-US" sz="3200" dirty="0" smtClean="0"/>
              <a:t>It will cause harm to property</a:t>
            </a:r>
          </a:p>
          <a:p>
            <a:pPr lvl="1"/>
            <a:r>
              <a:rPr lang="en-US" sz="3200" dirty="0" smtClean="0"/>
              <a:t>If the consequences are too far in the future</a:t>
            </a:r>
          </a:p>
          <a:p>
            <a:pPr lvl="1"/>
            <a:r>
              <a:rPr lang="en-US" sz="3200" dirty="0" smtClean="0"/>
              <a:t>If the behavior cannot be tolerated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1193</Words>
  <Application>Microsoft Office PowerPoint</Application>
  <PresentationFormat>On-screen Show (4:3)</PresentationFormat>
  <Paragraphs>118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Guidance Techniques</vt:lpstr>
      <vt:lpstr>Setting limits</vt:lpstr>
      <vt:lpstr>Setting Limits</vt:lpstr>
      <vt:lpstr>Setting Limits</vt:lpstr>
      <vt:lpstr>Setting Limits</vt:lpstr>
      <vt:lpstr>Setting Limits</vt:lpstr>
      <vt:lpstr>consequences</vt:lpstr>
      <vt:lpstr>Natural Consequences</vt:lpstr>
      <vt:lpstr>Natural Consequences</vt:lpstr>
      <vt:lpstr>Logical Consequences</vt:lpstr>
      <vt:lpstr>Natural or Logical?</vt:lpstr>
      <vt:lpstr>Guidance techniques</vt:lpstr>
      <vt:lpstr>Positive Statements</vt:lpstr>
      <vt:lpstr>Positive Statements</vt:lpstr>
      <vt:lpstr>Let’s Practice</vt:lpstr>
      <vt:lpstr>Redirection</vt:lpstr>
      <vt:lpstr>Redirection</vt:lpstr>
      <vt:lpstr>Reverse Attention</vt:lpstr>
      <vt:lpstr>Reverse Attention</vt:lpstr>
      <vt:lpstr>Limited Choices</vt:lpstr>
      <vt:lpstr>Limited Choices</vt:lpstr>
      <vt:lpstr>Time Out</vt:lpstr>
      <vt:lpstr>Time Out</vt:lpstr>
      <vt:lpstr>Time Out</vt:lpstr>
      <vt:lpstr>Time Out</vt:lpstr>
      <vt:lpstr>Encouragement</vt:lpstr>
      <vt:lpstr>Encouragement</vt:lpstr>
      <vt:lpstr>Role Play</vt:lpstr>
      <vt:lpstr>Assignment</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Techniques</dc:title>
  <dc:creator>Vikki</dc:creator>
  <cp:lastModifiedBy>Vikki</cp:lastModifiedBy>
  <cp:revision>19</cp:revision>
  <dcterms:created xsi:type="dcterms:W3CDTF">2015-04-23T21:00:43Z</dcterms:created>
  <dcterms:modified xsi:type="dcterms:W3CDTF">2015-04-28T21:04:49Z</dcterms:modified>
</cp:coreProperties>
</file>