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D6027-524C-48B8-AE34-0CCC6F2C9F2B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E8D7B-FCE9-4B54-B8DE-4C5113A85A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0"/>
            <a:ext cx="4419600" cy="1470025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/>
              <a:t>Growth</a:t>
            </a:r>
            <a:br>
              <a:rPr lang="en-US" sz="6000" b="1" dirty="0" smtClean="0"/>
            </a:br>
            <a:r>
              <a:rPr lang="en-US" sz="6000" b="1" dirty="0" smtClean="0"/>
              <a:t> </a:t>
            </a:r>
            <a:r>
              <a:rPr lang="en-US" sz="6000" b="1" dirty="0" smtClean="0"/>
              <a:t>and</a:t>
            </a:r>
            <a:endParaRPr lang="en-US" sz="6000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67200" y="4800600"/>
            <a:ext cx="487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Intellectual </a:t>
            </a:r>
            <a:r>
              <a:rPr lang="en-US" dirty="0" smtClean="0"/>
              <a:t>skills</a:t>
            </a:r>
          </a:p>
          <a:p>
            <a:pPr lvl="1"/>
            <a:r>
              <a:rPr lang="en-US" sz="3200" dirty="0" smtClean="0"/>
              <a:t>How </a:t>
            </a:r>
            <a:r>
              <a:rPr lang="en-US" sz="3200" dirty="0" smtClean="0"/>
              <a:t>one </a:t>
            </a:r>
            <a:r>
              <a:rPr lang="en-US" sz="3200" dirty="0" smtClean="0"/>
              <a:t>learns</a:t>
            </a:r>
          </a:p>
          <a:p>
            <a:pPr lvl="1"/>
            <a:r>
              <a:rPr lang="en-US" sz="3200" dirty="0" smtClean="0"/>
              <a:t>G</a:t>
            </a:r>
            <a:r>
              <a:rPr lang="en-US" sz="3200" dirty="0" smtClean="0"/>
              <a:t>ains information</a:t>
            </a:r>
          </a:p>
          <a:p>
            <a:pPr lvl="1"/>
            <a:r>
              <a:rPr lang="en-US" sz="3200" dirty="0" smtClean="0"/>
              <a:t>Understands </a:t>
            </a:r>
            <a:r>
              <a:rPr lang="en-US" sz="3200" dirty="0" smtClean="0"/>
              <a:t>the world around </a:t>
            </a:r>
            <a:r>
              <a:rPr lang="en-US" sz="3200" dirty="0" smtClean="0"/>
              <a:t>them</a:t>
            </a:r>
            <a:endParaRPr lang="en-US" sz="3200" dirty="0" smtClean="0"/>
          </a:p>
          <a:p>
            <a:r>
              <a:rPr lang="en-US" dirty="0" smtClean="0"/>
              <a:t>Positive feedback for accomplishments encourages children to continue trying, learning, and achieving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learn:</a:t>
            </a:r>
          </a:p>
          <a:p>
            <a:pPr lvl="1"/>
            <a:r>
              <a:rPr lang="en-US" sz="3200" dirty="0" smtClean="0"/>
              <a:t>Through everyday experiences that surround them</a:t>
            </a:r>
          </a:p>
          <a:p>
            <a:pPr lvl="1"/>
            <a:r>
              <a:rPr lang="en-US" sz="3200" dirty="0" smtClean="0"/>
              <a:t>About the world around them through play</a:t>
            </a:r>
          </a:p>
          <a:p>
            <a:r>
              <a:rPr lang="en-US" dirty="0" smtClean="0"/>
              <a:t>A </a:t>
            </a:r>
            <a:r>
              <a:rPr lang="en-US" dirty="0" smtClean="0"/>
              <a:t>sensory stimulating </a:t>
            </a:r>
            <a:r>
              <a:rPr lang="en-US" dirty="0" smtClean="0"/>
              <a:t>environment:</a:t>
            </a:r>
          </a:p>
          <a:p>
            <a:pPr lvl="1"/>
            <a:r>
              <a:rPr lang="en-US" sz="3200" dirty="0" smtClean="0"/>
              <a:t>Promotes </a:t>
            </a:r>
            <a:r>
              <a:rPr lang="en-US" sz="3200" dirty="0" smtClean="0"/>
              <a:t>brain development and </a:t>
            </a:r>
            <a:r>
              <a:rPr lang="en-US" sz="3200" dirty="0" smtClean="0"/>
              <a:t>learning</a:t>
            </a:r>
          </a:p>
          <a:p>
            <a:pPr lvl="1"/>
            <a:r>
              <a:rPr lang="en-US" sz="3200" dirty="0" smtClean="0"/>
              <a:t>Critical for brain development in ages 0-3</a:t>
            </a:r>
            <a:endParaRPr lang="en-US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Cognitive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</a:t>
            </a:r>
            <a:r>
              <a:rPr lang="en-US" dirty="0" smtClean="0"/>
              <a:t>development is a cognitive task.</a:t>
            </a:r>
          </a:p>
          <a:p>
            <a:r>
              <a:rPr lang="en-US" dirty="0" smtClean="0"/>
              <a:t>Speaking correctly (modeling) to the child will </a:t>
            </a:r>
            <a:r>
              <a:rPr lang="en-US" dirty="0" smtClean="0"/>
              <a:t>help </a:t>
            </a:r>
            <a:r>
              <a:rPr lang="en-US" dirty="0" smtClean="0"/>
              <a:t>them learn correct speech patterns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Jean </a:t>
            </a:r>
            <a:r>
              <a:rPr lang="en-US" dirty="0" smtClean="0"/>
              <a:t>Piaget was the main theorist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learning right from wrong.</a:t>
            </a:r>
          </a:p>
          <a:p>
            <a:r>
              <a:rPr lang="en-US" dirty="0" smtClean="0"/>
              <a:t>Being a good example (modeling) is the best way to teach moral development to children.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these areas of development have their unique traits, but they are all dependent of each other to function.</a:t>
            </a:r>
          </a:p>
          <a:p>
            <a:r>
              <a:rPr lang="en-US" dirty="0" smtClean="0"/>
              <a:t>Each area provides a foundation for the next.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Interrelationships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4267200"/>
            <a:ext cx="2971800" cy="2133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24200" y="4267200"/>
            <a:ext cx="2971800" cy="2133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0" y="4267200"/>
            <a:ext cx="2971800" cy="21336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5400000">
            <a:off x="1828800" y="1600200"/>
            <a:ext cx="2971800" cy="2362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5400000">
            <a:off x="4191000" y="1600200"/>
            <a:ext cx="2971800" cy="23622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48768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Cognitive</a:t>
            </a:r>
            <a:endParaRPr lang="en-US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4876800"/>
            <a:ext cx="2743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Emotional</a:t>
            </a:r>
            <a:endParaRPr lang="en-US" sz="4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05600" y="48693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Moral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2286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Social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648200" y="2278559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Physical</a:t>
            </a:r>
            <a:endParaRPr lang="en-US" sz="44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Game Observation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Split into groups of four and choose a child’s game to play</a:t>
            </a:r>
          </a:p>
          <a:p>
            <a:r>
              <a:rPr lang="en-US" sz="3500" dirty="0" smtClean="0"/>
              <a:t>At the conclusion of play, describe how the game would help a child in each area of development:</a:t>
            </a:r>
          </a:p>
          <a:p>
            <a:pPr lvl="1"/>
            <a:r>
              <a:rPr lang="en-US" sz="3500" dirty="0" smtClean="0"/>
              <a:t>Physical</a:t>
            </a:r>
          </a:p>
          <a:p>
            <a:pPr lvl="1"/>
            <a:r>
              <a:rPr lang="en-US" sz="3500" dirty="0" smtClean="0"/>
              <a:t>Social</a:t>
            </a:r>
          </a:p>
          <a:p>
            <a:pPr lvl="1"/>
            <a:r>
              <a:rPr lang="en-US" sz="3500" dirty="0" smtClean="0"/>
              <a:t>Cognitive</a:t>
            </a:r>
          </a:p>
          <a:p>
            <a:pPr lvl="1"/>
            <a:r>
              <a:rPr lang="en-US" sz="3500" dirty="0" smtClean="0"/>
              <a:t>Emotional</a:t>
            </a:r>
          </a:p>
          <a:p>
            <a:pPr lvl="1"/>
            <a:r>
              <a:rPr lang="en-US" sz="3500" dirty="0" smtClean="0"/>
              <a:t>Moral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Five areas of development:</a:t>
            </a:r>
          </a:p>
          <a:p>
            <a:pPr lvl="1"/>
            <a:r>
              <a:rPr lang="en-US" dirty="0" smtClean="0"/>
              <a:t>Physical – Muscle coordination and control</a:t>
            </a:r>
          </a:p>
          <a:p>
            <a:pPr lvl="1"/>
            <a:r>
              <a:rPr lang="en-US" dirty="0" smtClean="0"/>
              <a:t>Cognitive – Processing of information</a:t>
            </a:r>
          </a:p>
          <a:p>
            <a:pPr lvl="1"/>
            <a:r>
              <a:rPr lang="en-US" dirty="0" smtClean="0"/>
              <a:t>Social – Interacting with others</a:t>
            </a:r>
          </a:p>
          <a:p>
            <a:pPr lvl="1"/>
            <a:r>
              <a:rPr lang="en-US" dirty="0" smtClean="0"/>
              <a:t>Emotional – Understanding feelings</a:t>
            </a:r>
          </a:p>
          <a:p>
            <a:pPr lvl="1"/>
            <a:r>
              <a:rPr lang="en-US" dirty="0" smtClean="0"/>
              <a:t>Moral – Identifying personal values</a:t>
            </a:r>
          </a:p>
          <a:p>
            <a:r>
              <a:rPr lang="en-US" dirty="0" smtClean="0"/>
              <a:t>Encourage a child’s development in every area so that they can grow to be healthy</a:t>
            </a:r>
            <a:r>
              <a:rPr lang="en-US" dirty="0" smtClean="0"/>
              <a:t>, happy, and productive individuals.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Development of a Child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Child Development</a:t>
            </a:r>
          </a:p>
          <a:p>
            <a:pPr lvl="1"/>
            <a:r>
              <a:rPr lang="en-US" sz="3200" dirty="0" smtClean="0"/>
              <a:t>The study of a child from conception to age 18.</a:t>
            </a:r>
          </a:p>
          <a:p>
            <a:r>
              <a:rPr lang="en-US" dirty="0" smtClean="0"/>
              <a:t>The five stages of development are:</a:t>
            </a:r>
          </a:p>
          <a:p>
            <a:pPr lvl="1"/>
            <a:r>
              <a:rPr lang="en-US" sz="3200" dirty="0" smtClean="0"/>
              <a:t>Infancy: </a:t>
            </a:r>
            <a:r>
              <a:rPr lang="en-US" sz="3200" dirty="0" smtClean="0"/>
              <a:t>B</a:t>
            </a:r>
            <a:r>
              <a:rPr lang="en-US" sz="3200" dirty="0" smtClean="0"/>
              <a:t>irth </a:t>
            </a:r>
            <a:r>
              <a:rPr lang="en-US" sz="3200" dirty="0" smtClean="0"/>
              <a:t>to 12 months</a:t>
            </a:r>
          </a:p>
          <a:p>
            <a:pPr lvl="1"/>
            <a:r>
              <a:rPr lang="en-US" sz="3200" dirty="0" smtClean="0"/>
              <a:t>Toddler: 12 </a:t>
            </a:r>
            <a:r>
              <a:rPr lang="en-US" sz="3200" dirty="0" smtClean="0"/>
              <a:t>months to 3 years</a:t>
            </a:r>
          </a:p>
          <a:p>
            <a:pPr lvl="1"/>
            <a:r>
              <a:rPr lang="en-US" sz="3200" dirty="0" smtClean="0"/>
              <a:t>Preschool: </a:t>
            </a:r>
            <a:r>
              <a:rPr lang="en-US" sz="3200" dirty="0" smtClean="0"/>
              <a:t>3 years to 6 years</a:t>
            </a:r>
          </a:p>
          <a:p>
            <a:pPr lvl="1"/>
            <a:r>
              <a:rPr lang="en-US" sz="3200" dirty="0" smtClean="0"/>
              <a:t>School </a:t>
            </a:r>
            <a:r>
              <a:rPr lang="en-US" sz="3200" dirty="0" smtClean="0"/>
              <a:t>age: </a:t>
            </a:r>
            <a:r>
              <a:rPr lang="en-US" sz="3200" dirty="0" smtClean="0"/>
              <a:t>6 years to 12 years</a:t>
            </a:r>
          </a:p>
          <a:p>
            <a:pPr lvl="1"/>
            <a:r>
              <a:rPr lang="en-US" sz="3200" dirty="0" smtClean="0"/>
              <a:t>Adolescents: </a:t>
            </a:r>
            <a:r>
              <a:rPr lang="en-US" sz="3200" dirty="0" smtClean="0"/>
              <a:t>13 years to 18 years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</a:p>
          <a:p>
            <a:pPr lvl="1"/>
            <a:r>
              <a:rPr lang="en-US" sz="3200" dirty="0" smtClean="0"/>
              <a:t>A child’s physical increase in size or amount that is easily observed.</a:t>
            </a:r>
          </a:p>
          <a:p>
            <a:r>
              <a:rPr lang="en-US" dirty="0" smtClean="0"/>
              <a:t>Development</a:t>
            </a:r>
          </a:p>
          <a:p>
            <a:pPr lvl="1"/>
            <a:r>
              <a:rPr lang="en-US" sz="3200" dirty="0" smtClean="0"/>
              <a:t>The ability of a child to do things that are complex and difficult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Laws of Growth &amp;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Growth proceeds from head to foot</a:t>
            </a:r>
          </a:p>
          <a:p>
            <a:pPr lvl="1"/>
            <a:r>
              <a:rPr lang="en-US" sz="3200" dirty="0" smtClean="0"/>
              <a:t>The infant needs to hold their head up before they can crawl</a:t>
            </a:r>
          </a:p>
          <a:p>
            <a:r>
              <a:rPr lang="en-US" dirty="0" smtClean="0"/>
              <a:t>Growth proceeds from near to far</a:t>
            </a:r>
          </a:p>
          <a:p>
            <a:pPr lvl="1"/>
            <a:r>
              <a:rPr lang="en-US" sz="3200" dirty="0" smtClean="0"/>
              <a:t>The infant needs to move their arm before they can move fingers.</a:t>
            </a:r>
          </a:p>
          <a:p>
            <a:r>
              <a:rPr lang="en-US" dirty="0" smtClean="0"/>
              <a:t>Growth proceeds from simple to complex</a:t>
            </a:r>
          </a:p>
          <a:p>
            <a:pPr lvl="1"/>
            <a:r>
              <a:rPr lang="en-US" sz="3200" dirty="0" smtClean="0"/>
              <a:t>The infant holds their head up, rolls over, crawls, walks</a:t>
            </a:r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Laws of Growth &amp;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for everyone</a:t>
            </a:r>
          </a:p>
          <a:p>
            <a:r>
              <a:rPr lang="en-US" dirty="0" smtClean="0"/>
              <a:t>Builds on earlier learning</a:t>
            </a:r>
          </a:p>
          <a:p>
            <a:r>
              <a:rPr lang="en-US" dirty="0" smtClean="0"/>
              <a:t>Proceeds at an individual rate and time</a:t>
            </a:r>
          </a:p>
          <a:p>
            <a:r>
              <a:rPr lang="en-US" dirty="0" smtClean="0"/>
              <a:t>Is all interrelated</a:t>
            </a:r>
          </a:p>
          <a:p>
            <a:r>
              <a:rPr lang="en-US" dirty="0" smtClean="0"/>
              <a:t>Is continual throughout life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develop most rapidly during the first three years of life.</a:t>
            </a:r>
          </a:p>
          <a:p>
            <a:r>
              <a:rPr lang="en-US" dirty="0" smtClean="0"/>
              <a:t>Motor skills are the coordinated movements of body parts.</a:t>
            </a:r>
          </a:p>
          <a:p>
            <a:r>
              <a:rPr lang="en-US" dirty="0" smtClean="0"/>
              <a:t>There are two types of motor skills:</a:t>
            </a:r>
          </a:p>
          <a:p>
            <a:pPr lvl="1"/>
            <a:r>
              <a:rPr lang="en-US" sz="3200" dirty="0" smtClean="0"/>
              <a:t>Fine or small muscles (hands and fingers)</a:t>
            </a:r>
          </a:p>
          <a:p>
            <a:pPr lvl="1"/>
            <a:r>
              <a:rPr lang="en-US" sz="3200" dirty="0" smtClean="0"/>
              <a:t>Gross or large muscles (legs and arms)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Physical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children follow a natural physical development sequence:</a:t>
            </a:r>
          </a:p>
          <a:p>
            <a:pPr lvl="1"/>
            <a:r>
              <a:rPr lang="en-US" sz="3200" dirty="0" smtClean="0"/>
              <a:t>Lift their head</a:t>
            </a:r>
          </a:p>
          <a:p>
            <a:pPr lvl="1"/>
            <a:r>
              <a:rPr lang="en-US" sz="3200" dirty="0" smtClean="0"/>
              <a:t>Roll over</a:t>
            </a:r>
          </a:p>
          <a:p>
            <a:pPr lvl="1"/>
            <a:r>
              <a:rPr lang="en-US" sz="3200" dirty="0" smtClean="0"/>
              <a:t>Creep (baby pushes around on stomach)</a:t>
            </a:r>
          </a:p>
          <a:p>
            <a:pPr lvl="1"/>
            <a:r>
              <a:rPr lang="en-US" sz="3200" dirty="0" smtClean="0"/>
              <a:t>Crawl (some children skip this step)</a:t>
            </a:r>
          </a:p>
          <a:p>
            <a:pPr lvl="1"/>
            <a:r>
              <a:rPr lang="en-US" sz="3200" dirty="0" smtClean="0"/>
              <a:t>Cruise (walk while holding onto objects for support)</a:t>
            </a:r>
          </a:p>
          <a:p>
            <a:pPr lvl="1"/>
            <a:r>
              <a:rPr lang="en-US" sz="3200" dirty="0" smtClean="0"/>
              <a:t>Walk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Socialization is the process of:</a:t>
            </a:r>
          </a:p>
          <a:p>
            <a:pPr lvl="1"/>
            <a:r>
              <a:rPr lang="en-US" dirty="0" smtClean="0"/>
              <a:t> </a:t>
            </a:r>
            <a:r>
              <a:rPr lang="en-US" sz="3200" dirty="0" smtClean="0"/>
              <a:t>Learning self-expression</a:t>
            </a:r>
          </a:p>
          <a:p>
            <a:pPr lvl="1"/>
            <a:r>
              <a:rPr lang="en-US" sz="3200" dirty="0"/>
              <a:t>T</a:t>
            </a:r>
            <a:r>
              <a:rPr lang="en-US" sz="3200" dirty="0" smtClean="0"/>
              <a:t>o get along and interact with others</a:t>
            </a:r>
          </a:p>
          <a:p>
            <a:pPr lvl="1"/>
            <a:r>
              <a:rPr lang="en-US" sz="3200" dirty="0" smtClean="0"/>
              <a:t>Moving from being self-centered to relating with others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earning </a:t>
            </a:r>
            <a:r>
              <a:rPr lang="en-US" dirty="0" smtClean="0"/>
              <a:t>to recognize and express </a:t>
            </a:r>
            <a:r>
              <a:rPr lang="en-US" dirty="0" smtClean="0"/>
              <a:t>feelings.</a:t>
            </a:r>
          </a:p>
          <a:p>
            <a:r>
              <a:rPr lang="en-US" dirty="0" smtClean="0"/>
              <a:t>Learning </a:t>
            </a:r>
            <a:r>
              <a:rPr lang="en-US" dirty="0" smtClean="0"/>
              <a:t>to </a:t>
            </a:r>
            <a:r>
              <a:rPr lang="en-US" dirty="0" smtClean="0"/>
              <a:t>establish a unique personal identity.</a:t>
            </a:r>
          </a:p>
          <a:p>
            <a:r>
              <a:rPr lang="en-US" dirty="0" smtClean="0"/>
              <a:t>Begins </a:t>
            </a:r>
            <a:r>
              <a:rPr lang="en-US" dirty="0" smtClean="0"/>
              <a:t>at </a:t>
            </a:r>
            <a:r>
              <a:rPr lang="en-US" dirty="0" smtClean="0"/>
              <a:t>birth</a:t>
            </a:r>
            <a:endParaRPr lang="en-US" dirty="0" smtClean="0"/>
          </a:p>
          <a:p>
            <a:r>
              <a:rPr lang="en-US" dirty="0" smtClean="0"/>
              <a:t>Erik Erikson </a:t>
            </a:r>
            <a:r>
              <a:rPr lang="en-US" dirty="0" smtClean="0"/>
              <a:t>was the main theorist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575</Words>
  <Application>Microsoft Office PowerPoint</Application>
  <PresentationFormat>On-screen Show 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Growth  and</vt:lpstr>
      <vt:lpstr>Development of a Child</vt:lpstr>
      <vt:lpstr>Definitions</vt:lpstr>
      <vt:lpstr>Laws of Growth &amp; Development</vt:lpstr>
      <vt:lpstr>Laws of Growth &amp; Development</vt:lpstr>
      <vt:lpstr>Physical Development</vt:lpstr>
      <vt:lpstr>Physical Development</vt:lpstr>
      <vt:lpstr>Social Development</vt:lpstr>
      <vt:lpstr>Emotional Development</vt:lpstr>
      <vt:lpstr>Cognitive Development</vt:lpstr>
      <vt:lpstr>Cognitive Development</vt:lpstr>
      <vt:lpstr>Cognitive Development</vt:lpstr>
      <vt:lpstr>Moral Development</vt:lpstr>
      <vt:lpstr>Interrelationships</vt:lpstr>
      <vt:lpstr>Interrelationships</vt:lpstr>
      <vt:lpstr>Game Observation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and Development</dc:title>
  <dc:creator>Vikki</dc:creator>
  <cp:lastModifiedBy>V_Masters</cp:lastModifiedBy>
  <cp:revision>22</cp:revision>
  <dcterms:created xsi:type="dcterms:W3CDTF">2014-08-25T17:54:32Z</dcterms:created>
  <dcterms:modified xsi:type="dcterms:W3CDTF">2014-08-27T02:32:15Z</dcterms:modified>
</cp:coreProperties>
</file>