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3"/>
  </p:notesMasterIdLst>
  <p:handoutMasterIdLst>
    <p:handoutMasterId r:id="rId34"/>
  </p:handoutMasterIdLst>
  <p:sldIdLst>
    <p:sldId id="257" r:id="rId3"/>
    <p:sldId id="284" r:id="rId4"/>
    <p:sldId id="287" r:id="rId5"/>
    <p:sldId id="258" r:id="rId6"/>
    <p:sldId id="264" r:id="rId7"/>
    <p:sldId id="25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75" r:id="rId22"/>
    <p:sldId id="286" r:id="rId23"/>
    <p:sldId id="28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1182"/>
            <a:ext cx="12192000" cy="2387600"/>
          </a:xfrm>
        </p:spPr>
        <p:txBody>
          <a:bodyPr>
            <a:noAutofit/>
          </a:bodyPr>
          <a:lstStyle/>
          <a:p>
            <a:r>
              <a:rPr lang="en-US" sz="9500" dirty="0" smtClean="0">
                <a:solidFill>
                  <a:srgbClr val="333399"/>
                </a:solidFill>
              </a:rPr>
              <a:t>FOOD-BORNE ILLNESS &amp; FOOD SAFETY</a:t>
            </a:r>
            <a:r>
              <a:rPr lang="en-US" sz="8000" dirty="0" smtClean="0">
                <a:solidFill>
                  <a:srgbClr val="333399"/>
                </a:solidFill>
              </a:rPr>
              <a:t/>
            </a:r>
            <a:br>
              <a:rPr lang="en-US" sz="8000" dirty="0" smtClean="0">
                <a:solidFill>
                  <a:srgbClr val="333399"/>
                </a:solidFill>
              </a:rPr>
            </a:br>
            <a:r>
              <a:rPr lang="en-US" sz="8000" dirty="0" smtClean="0">
                <a:solidFill>
                  <a:srgbClr val="333399"/>
                </a:solidFill>
              </a:rPr>
              <a:t>with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032" name="Picture 8" descr="http://atlanticfoodsafety.com/wp-content/uploads/2012/02/Serv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167" r="3199" b="4873"/>
          <a:stretch/>
        </p:blipFill>
        <p:spPr bwMode="auto">
          <a:xfrm>
            <a:off x="2743200" y="2503153"/>
            <a:ext cx="9450278" cy="40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8349" y="5661034"/>
            <a:ext cx="66765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000" dirty="0" smtClean="0">
                <a:solidFill>
                  <a:schemeClr val="bg2">
                    <a:lumMod val="50000"/>
                  </a:schemeClr>
                </a:solidFill>
              </a:rPr>
              <a:t>®</a:t>
            </a:r>
            <a:endParaRPr lang="en-US" sz="7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E. coli 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Undercooked Ground </a:t>
            </a:r>
            <a:r>
              <a:rPr lang="en-US" sz="5000" b="1" dirty="0"/>
              <a:t>B</a:t>
            </a:r>
            <a:r>
              <a:rPr lang="en-US" sz="5000" b="1" dirty="0" smtClean="0"/>
              <a:t>eef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9000" y1="15364" x2="88000" y2="15364"/>
                        <a14:foregroundMark x1="94400" y1="15094" x2="94400" y2="15094"/>
                        <a14:foregroundMark x1="89800" y1="21833" x2="89800" y2="21833"/>
                        <a14:foregroundMark x1="89800" y1="26685" x2="89800" y2="26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27" y="2103120"/>
            <a:ext cx="4292059" cy="31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Hepatitis A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Feces (Human </a:t>
            </a:r>
            <a:r>
              <a:rPr lang="en-US" sz="5000" b="1" dirty="0"/>
              <a:t>W</a:t>
            </a:r>
            <a:r>
              <a:rPr lang="en-US" sz="5000" b="1" dirty="0" smtClean="0"/>
              <a:t>aste) from Improper </a:t>
            </a:r>
            <a:r>
              <a:rPr lang="en-US" sz="5000" b="1" dirty="0"/>
              <a:t>H</a:t>
            </a:r>
            <a:r>
              <a:rPr lang="en-US" sz="5000" b="1" dirty="0" smtClean="0"/>
              <a:t>and </a:t>
            </a:r>
            <a:r>
              <a:rPr lang="en-US" sz="5000" b="1" dirty="0"/>
              <a:t>W</a:t>
            </a:r>
            <a:r>
              <a:rPr lang="en-US" sz="5000" b="1" dirty="0" smtClean="0"/>
              <a:t>ashing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47112" y="2226366"/>
            <a:ext cx="4406348" cy="4214190"/>
            <a:chOff x="4791144" y="3048000"/>
            <a:chExt cx="4048056" cy="381000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6019800" y="4419600"/>
              <a:ext cx="2819400" cy="2438400"/>
              <a:chOff x="8077200" y="4572000"/>
              <a:chExt cx="2819400" cy="2438400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8077200" y="4572000"/>
                <a:ext cx="2819400" cy="2286000"/>
                <a:chOff x="8077200" y="4572000"/>
                <a:chExt cx="2819400" cy="22860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8077200" y="4572000"/>
                  <a:ext cx="2819400" cy="2286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2" name="Picture 3" descr="sinksoap1.g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7200" y="4572000"/>
                  <a:ext cx="2819400" cy="2256646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Multiply 9"/>
              <p:cNvSpPr/>
              <p:nvPr/>
            </p:nvSpPr>
            <p:spPr>
              <a:xfrm>
                <a:off x="8305800" y="4800600"/>
                <a:ext cx="2528888" cy="2209800"/>
              </a:xfrm>
              <a:prstGeom prst="mathMultiply">
                <a:avLst>
                  <a:gd name="adj1" fmla="val 495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144" y="3048000"/>
              <a:ext cx="1600200" cy="259232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0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Salmonella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Raw Poultry and Eggs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7414591" y="3200400"/>
            <a:ext cx="4701210" cy="3474763"/>
            <a:chOff x="4876799" y="3048000"/>
            <a:chExt cx="3886201" cy="2872292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99" y="3048000"/>
              <a:ext cx="3172408" cy="18288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94"/>
            <a:stretch>
              <a:fillRect/>
            </a:stretch>
          </p:blipFill>
          <p:spPr bwMode="auto">
            <a:xfrm>
              <a:off x="6258202" y="3810000"/>
              <a:ext cx="2504798" cy="211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Staphylococci (Staph)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Human Mucous (Coughing/Sneezing)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332303" y="1630017"/>
            <a:ext cx="3316357" cy="4810539"/>
            <a:chOff x="9144000" y="3505200"/>
            <a:chExt cx="1143000" cy="2057400"/>
          </a:xfrm>
        </p:grpSpPr>
        <p:sp>
          <p:nvSpPr>
            <p:cNvPr id="8" name="Rectangle 7"/>
            <p:cNvSpPr/>
            <p:nvPr/>
          </p:nvSpPr>
          <p:spPr>
            <a:xfrm>
              <a:off x="9144000" y="3505200"/>
              <a:ext cx="1143000" cy="205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3" descr="acho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3505200"/>
              <a:ext cx="1137192" cy="202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9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Norovirus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Infected Food Handler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8196" name="Picture 4" descr="http://www.ct.gov/dph/lib/dph/environmental_health/food_protection/images/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56" y="1775420"/>
            <a:ext cx="3908925" cy="47645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Clostridium Perfringens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Time &amp; Temperature Abused Foods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13314" name="Picture 2" descr="https://www.lincoln.ne.gov/city/health/environ/consumer/food/cooktem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5" r="8965"/>
          <a:stretch/>
        </p:blipFill>
        <p:spPr bwMode="auto">
          <a:xfrm>
            <a:off x="7828524" y="2345634"/>
            <a:ext cx="4158068" cy="42504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8865702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Campylobacter SPP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Unpasteurized Milk and Contaminated Water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14338" name="Picture 2" descr="http://images.clipartpanda.com/glass-of-milk-clipart-glass_milk_container_1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41" y="2274505"/>
            <a:ext cx="3222709" cy="404678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25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00637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When in doubt… throw it out!</a:t>
            </a:r>
          </a:p>
          <a:p>
            <a:pPr lvl="0"/>
            <a:r>
              <a:rPr lang="en-US" sz="3200" b="1" dirty="0" smtClean="0"/>
              <a:t>Keep hot foods hot and cold foods cold.</a:t>
            </a:r>
          </a:p>
          <a:p>
            <a:pPr lvl="0"/>
            <a:r>
              <a:rPr lang="en-US" sz="3200" b="1" dirty="0" smtClean="0"/>
              <a:t>Use proper hand washing techniques.</a:t>
            </a:r>
          </a:p>
          <a:p>
            <a:pPr lvl="0"/>
            <a:r>
              <a:rPr lang="en-US" sz="3200" b="1" dirty="0" smtClean="0"/>
              <a:t>Keep foods out of the Temperature Danger Zone.</a:t>
            </a:r>
          </a:p>
          <a:p>
            <a:pPr lvl="0"/>
            <a:r>
              <a:rPr lang="en-US" sz="3200" b="1" dirty="0" smtClean="0"/>
              <a:t>Cook, reheat and serve foods to the proper internal temperatures.     </a:t>
            </a:r>
          </a:p>
          <a:p>
            <a:pPr lvl="0"/>
            <a:r>
              <a:rPr lang="en-US" sz="3200" b="1" dirty="0" smtClean="0"/>
              <a:t>Avoid cross-contamination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Preventing Food-Borne Illness 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17410" name="Picture 2" descr="https://itvclients.s3.amazonaws.com/nutriliving/images/2014/315/2138/5A01BE72-D669-E411-8B18-22000AF88B16-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482" r="4844"/>
          <a:stretch/>
        </p:blipFill>
        <p:spPr bwMode="auto">
          <a:xfrm>
            <a:off x="7679138" y="1956081"/>
            <a:ext cx="4417326" cy="34110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306980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Never place cooked food on a plate which has previously held raw meat, poultry or seafood.</a:t>
            </a:r>
          </a:p>
          <a:p>
            <a:pPr lvl="0"/>
            <a:r>
              <a:rPr lang="en-US" sz="3200" b="1" dirty="0" smtClean="0"/>
              <a:t>Always wash hands, cutting boards and food prep surfaces with hot soapy water after they come in contact with raw meat, poultry or seafood.  </a:t>
            </a:r>
          </a:p>
          <a:p>
            <a:pPr lvl="0"/>
            <a:r>
              <a:rPr lang="en-US" sz="3200" b="1" dirty="0" smtClean="0"/>
              <a:t>If food becomes cross-contaminated, set the food aside and ask the manager what to do.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Avoiding Cross-Contamination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16388" name="Picture 4" descr="http://www.nbbcfood.info/foodmatters/foodsafetyatoz/images/158crosscont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17440"/>
          <a:stretch/>
        </p:blipFill>
        <p:spPr bwMode="auto">
          <a:xfrm>
            <a:off x="7367539" y="2331936"/>
            <a:ext cx="4677813" cy="29863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&quot;No&quot; Symbol 5"/>
          <p:cNvSpPr/>
          <p:nvPr/>
        </p:nvSpPr>
        <p:spPr bwMode="auto">
          <a:xfrm>
            <a:off x="7733944" y="1803155"/>
            <a:ext cx="3924874" cy="4211416"/>
          </a:xfrm>
          <a:prstGeom prst="noSmoking">
            <a:avLst>
              <a:gd name="adj" fmla="val 276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19175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2016808"/>
            <a:ext cx="6306980" cy="4738322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Never scoop ice with your bare hands or a glass. Always use ice scoops or tongs to get ice.</a:t>
            </a:r>
          </a:p>
          <a:p>
            <a:pPr lvl="0"/>
            <a:r>
              <a:rPr lang="en-US" sz="3200" b="1" dirty="0" smtClean="0"/>
              <a:t>Do NOT hold utensils by the part that comes into contact with food.</a:t>
            </a:r>
          </a:p>
          <a:p>
            <a:pPr lvl="0"/>
            <a:r>
              <a:rPr lang="en-US" sz="3200" b="1" dirty="0" smtClean="0"/>
              <a:t>Use tongs, gloves or deli-sheets to serve ready-to-eat foods like bagels.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Avoiding Cross-Contamination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99" y="1776902"/>
            <a:ext cx="3571875" cy="2381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2230" r="3796" b="7333"/>
          <a:stretch/>
        </p:blipFill>
        <p:spPr bwMode="auto">
          <a:xfrm>
            <a:off x="9323462" y="3915003"/>
            <a:ext cx="2350093" cy="20499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897756" cy="557403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Biological</a:t>
            </a:r>
            <a:endParaRPr lang="en-US" sz="3800" b="1" dirty="0" smtClean="0"/>
          </a:p>
          <a:p>
            <a:pPr lvl="1"/>
            <a:r>
              <a:rPr lang="en-US" sz="3600" b="1" dirty="0" smtClean="0"/>
              <a:t>Pathogens that cause illness</a:t>
            </a:r>
          </a:p>
          <a:p>
            <a:r>
              <a:rPr lang="en-US" sz="3800" b="1" dirty="0" smtClean="0"/>
              <a:t>Chemical</a:t>
            </a:r>
          </a:p>
          <a:p>
            <a:pPr lvl="1"/>
            <a:r>
              <a:rPr lang="en-US" sz="3600" b="1" dirty="0" smtClean="0"/>
              <a:t>Cleaners, sanitizers, polishes</a:t>
            </a:r>
          </a:p>
          <a:p>
            <a:r>
              <a:rPr lang="en-US" sz="3800" b="1" dirty="0" smtClean="0"/>
              <a:t>Physical</a:t>
            </a:r>
          </a:p>
          <a:p>
            <a:pPr lvl="1"/>
            <a:r>
              <a:rPr lang="en-US" sz="3600" b="1" dirty="0" smtClean="0"/>
              <a:t>Bandages, dirt, glass/metal shavings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Autofit/>
          </a:bodyPr>
          <a:lstStyle/>
          <a:p>
            <a:r>
              <a:rPr lang="en-US" sz="9600" u="sng" dirty="0" smtClean="0">
                <a:solidFill>
                  <a:srgbClr val="333399"/>
                </a:solidFill>
              </a:rPr>
              <a:t>Hazards in Food Safety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0" t="2003" r="1248" b="25323"/>
          <a:stretch/>
        </p:blipFill>
        <p:spPr bwMode="auto">
          <a:xfrm>
            <a:off x="7665659" y="1429571"/>
            <a:ext cx="3837063" cy="430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5406885" cy="557403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Change gloves after handling raw meat, poultry and seafood.  </a:t>
            </a:r>
          </a:p>
          <a:p>
            <a:pPr lvl="0"/>
            <a:r>
              <a:rPr lang="en-US" sz="3600" b="1" dirty="0" smtClean="0"/>
              <a:t>Change gloves after they get dirty or torn.  </a:t>
            </a:r>
          </a:p>
          <a:p>
            <a:pPr lvl="0"/>
            <a:r>
              <a:rPr lang="en-US" sz="3600" b="1" dirty="0" smtClean="0"/>
              <a:t>Wear bandages over wounds and use a water-proof finger cover over bandages and under gloves.  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Avoiding Cross-Contamination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18434" name="Picture 2" descr="http://i.huffpost.com/gen/1706673/images/o-CALIFORNIA-GLOVE-LAW-facebo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5385" r="4460" b="2888"/>
          <a:stretch/>
        </p:blipFill>
        <p:spPr bwMode="auto">
          <a:xfrm>
            <a:off x="6380922" y="2437075"/>
            <a:ext cx="5664378" cy="33375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674449" cy="557403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Proteins that cause allergic reactions are called allergens.</a:t>
            </a:r>
          </a:p>
          <a:p>
            <a:pPr lvl="0"/>
            <a:r>
              <a:rPr lang="en-US" sz="3600" b="1" dirty="0" smtClean="0"/>
              <a:t>Cross-Contact is when one food allergen comes into contact with another food item and their proteins mix.</a:t>
            </a:r>
          </a:p>
          <a:p>
            <a:pPr lvl="0"/>
            <a:r>
              <a:rPr lang="en-US" sz="3600" b="1" dirty="0" smtClean="0"/>
              <a:t>The BIG 8 refer to the allergens that cause the most reactions:</a:t>
            </a:r>
          </a:p>
          <a:p>
            <a:pPr lvl="1"/>
            <a:r>
              <a:rPr lang="en-US" sz="2800" b="1" dirty="0" smtClean="0"/>
              <a:t>Milk, Soy, Eggs, Fish, Tree Nuts, Peanuts, Crustaceans Shellfish, and Wheat.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Allergens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3839" r="5701" b="11286"/>
          <a:stretch/>
        </p:blipFill>
        <p:spPr bwMode="auto">
          <a:xfrm>
            <a:off x="7725399" y="1358780"/>
            <a:ext cx="3982340" cy="40421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10873406" cy="557403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Some foods have a greater risk for microbe (PATHOGEN) growth.</a:t>
            </a:r>
          </a:p>
          <a:p>
            <a:pPr lvl="0"/>
            <a:r>
              <a:rPr lang="en-US" sz="3600" b="1" dirty="0" smtClean="0"/>
              <a:t>The best way to control this growth is to control the factors of time and temperature.  </a:t>
            </a:r>
          </a:p>
          <a:p>
            <a:pPr lvl="0"/>
            <a:r>
              <a:rPr lang="en-US" sz="3600" b="1" dirty="0" smtClean="0"/>
              <a:t>Foods Most At Risk: </a:t>
            </a:r>
          </a:p>
          <a:p>
            <a:pPr lvl="1"/>
            <a:r>
              <a:rPr lang="en-US" sz="2400" b="1" dirty="0" smtClean="0"/>
              <a:t>Milk/Dairy</a:t>
            </a:r>
          </a:p>
          <a:p>
            <a:pPr lvl="1"/>
            <a:r>
              <a:rPr lang="en-US" sz="2400" b="1" dirty="0" smtClean="0"/>
              <a:t>Meat</a:t>
            </a:r>
          </a:p>
          <a:p>
            <a:pPr lvl="1"/>
            <a:r>
              <a:rPr lang="en-US" sz="2400" b="1" dirty="0" smtClean="0"/>
              <a:t>Fish</a:t>
            </a:r>
          </a:p>
          <a:p>
            <a:pPr lvl="1"/>
            <a:r>
              <a:rPr lang="en-US" sz="2400" b="1" dirty="0" smtClean="0"/>
              <a:t>Eggs</a:t>
            </a:r>
          </a:p>
          <a:p>
            <a:pPr lvl="1"/>
            <a:r>
              <a:rPr lang="en-US" sz="2400" b="1" dirty="0" smtClean="0"/>
              <a:t>Poultry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6000" u="sng" dirty="0" smtClean="0">
                <a:solidFill>
                  <a:srgbClr val="333399"/>
                </a:solidFill>
              </a:rPr>
              <a:t>Temperature Controls for Safety (TCS)</a:t>
            </a:r>
            <a:endParaRPr lang="en-US" sz="6000" dirty="0">
              <a:solidFill>
                <a:srgbClr val="333399"/>
              </a:solidFill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4313583" y="4109410"/>
            <a:ext cx="3935897" cy="232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 smtClean="0"/>
              <a:t>Shellfish</a:t>
            </a:r>
          </a:p>
          <a:p>
            <a:pPr lvl="1"/>
            <a:r>
              <a:rPr lang="en-US" sz="2400" b="1" dirty="0" smtClean="0"/>
              <a:t>Baked Potatoes</a:t>
            </a:r>
          </a:p>
          <a:p>
            <a:pPr lvl="1"/>
            <a:r>
              <a:rPr lang="en-US" sz="2400" b="1" dirty="0" smtClean="0"/>
              <a:t>Tofu</a:t>
            </a:r>
          </a:p>
          <a:p>
            <a:pPr lvl="1"/>
            <a:r>
              <a:rPr lang="en-US" sz="2400" b="1" dirty="0" smtClean="0"/>
              <a:t>Sprouts</a:t>
            </a:r>
          </a:p>
          <a:p>
            <a:pPr lvl="1"/>
            <a:r>
              <a:rPr lang="en-US" sz="2400" b="1" dirty="0" smtClean="0"/>
              <a:t>Cooked Rice</a:t>
            </a:r>
          </a:p>
          <a:p>
            <a:endParaRPr lang="en-US" b="1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7984434" y="4103215"/>
            <a:ext cx="3935897" cy="222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 smtClean="0"/>
              <a:t>Beans</a:t>
            </a:r>
          </a:p>
          <a:p>
            <a:pPr lvl="1"/>
            <a:r>
              <a:rPr lang="en-US" sz="2400" b="1" dirty="0" smtClean="0"/>
              <a:t>Vegetables</a:t>
            </a:r>
          </a:p>
          <a:p>
            <a:pPr lvl="1"/>
            <a:r>
              <a:rPr lang="en-US" sz="2400" b="1" dirty="0" smtClean="0"/>
              <a:t>Sliced Melons</a:t>
            </a:r>
          </a:p>
          <a:p>
            <a:pPr lvl="1"/>
            <a:r>
              <a:rPr lang="en-US" sz="2400" b="1" dirty="0" smtClean="0"/>
              <a:t>Tomatoes</a:t>
            </a:r>
          </a:p>
          <a:p>
            <a:pPr lvl="1"/>
            <a:r>
              <a:rPr lang="en-US" sz="2400" b="1" dirty="0" smtClean="0"/>
              <a:t>Lettuce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65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72010" y="1283042"/>
            <a:ext cx="8058869" cy="5204253"/>
          </a:xfrm>
        </p:spPr>
        <p:txBody>
          <a:bodyPr>
            <a:noAutofit/>
          </a:bodyPr>
          <a:lstStyle/>
          <a:p>
            <a:pPr lvl="0"/>
            <a:r>
              <a:rPr lang="en-US" sz="4800" b="1" dirty="0" smtClean="0"/>
              <a:t>Any temperature between 41°F and 135</a:t>
            </a:r>
            <a:r>
              <a:rPr lang="en-US" sz="4800" b="1" dirty="0"/>
              <a:t>°</a:t>
            </a:r>
            <a:r>
              <a:rPr lang="en-US" sz="4800" b="1" dirty="0" smtClean="0"/>
              <a:t>F.</a:t>
            </a:r>
          </a:p>
          <a:p>
            <a:pPr lvl="1"/>
            <a:r>
              <a:rPr lang="en-US" sz="2000" b="1" dirty="0" smtClean="0"/>
              <a:t>Cold foods should be kept lower than 41°F and hot foods should be kept higher than </a:t>
            </a:r>
            <a:r>
              <a:rPr lang="en-US" sz="2000" b="1" dirty="0"/>
              <a:t>135°F.</a:t>
            </a:r>
            <a:endParaRPr lang="en-US" sz="2000" b="1" dirty="0" smtClean="0"/>
          </a:p>
          <a:p>
            <a:pPr lvl="0"/>
            <a:r>
              <a:rPr lang="en-US" sz="3200" b="1" dirty="0" smtClean="0"/>
              <a:t>Foods should not be in the </a:t>
            </a:r>
            <a:r>
              <a:rPr lang="en-US" sz="3200" b="1" i="1" dirty="0" smtClean="0"/>
              <a:t>TDZ</a:t>
            </a:r>
            <a:r>
              <a:rPr lang="en-US" sz="3200" b="1" dirty="0" smtClean="0"/>
              <a:t> for more than 2 hours.</a:t>
            </a:r>
          </a:p>
          <a:p>
            <a:pPr lvl="0"/>
            <a:r>
              <a:rPr lang="en-US" sz="3200" b="1" dirty="0" smtClean="0"/>
              <a:t>Foods in the </a:t>
            </a:r>
            <a:r>
              <a:rPr lang="en-US" sz="3200" b="1" i="1" dirty="0" smtClean="0"/>
              <a:t>TDZ</a:t>
            </a:r>
            <a:r>
              <a:rPr lang="en-US" sz="3200" b="1" dirty="0" smtClean="0"/>
              <a:t> for more than 4 hours should be thrown out. </a:t>
            </a:r>
          </a:p>
          <a:p>
            <a:pPr lvl="0"/>
            <a:r>
              <a:rPr lang="en-US" sz="3200" b="1" dirty="0" smtClean="0"/>
              <a:t>Temperature Control Safety (TCS) abuse is allowing food to stay in the danger zone   </a:t>
            </a:r>
          </a:p>
          <a:p>
            <a:pPr lvl="0"/>
            <a:endParaRPr lang="en-US" sz="2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Temperature Danger Zone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3" y="1666430"/>
            <a:ext cx="2666406" cy="46249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10992676" cy="5574030"/>
          </a:xfrm>
        </p:spPr>
        <p:txBody>
          <a:bodyPr>
            <a:noAutofit/>
          </a:bodyPr>
          <a:lstStyle/>
          <a:p>
            <a:pPr lvl="0"/>
            <a:r>
              <a:rPr lang="en-US" sz="6000" b="1" dirty="0" smtClean="0"/>
              <a:t>Always check the INTERNAL temperature of foods with a food thermometer.  Always check the THICKEST part of the food.   </a:t>
            </a:r>
            <a:endParaRPr lang="en-US" sz="4000" b="1" dirty="0" smtClean="0"/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b="25839"/>
          <a:stretch>
            <a:fillRect/>
          </a:stretch>
        </p:blipFill>
        <p:spPr bwMode="auto">
          <a:xfrm>
            <a:off x="3836961" y="4511757"/>
            <a:ext cx="4518078" cy="2183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Seafood, beef, veal, lamb and pork</a:t>
            </a:r>
          </a:p>
          <a:p>
            <a:pPr marL="0" lvl="0" indent="0" algn="ctr">
              <a:buNone/>
            </a:pPr>
            <a:r>
              <a:rPr lang="en-US" sz="9000" b="1" dirty="0" smtClean="0"/>
              <a:t>145°F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0078" y="4114800"/>
            <a:ext cx="11866148" cy="2640330"/>
            <a:chOff x="240323" y="5238190"/>
            <a:chExt cx="9601200" cy="2381810"/>
          </a:xfrm>
        </p:grpSpPr>
        <p:pic>
          <p:nvPicPr>
            <p:cNvPr id="6" name="Picture 17" descr="http://3.bp.blogspot.com/-qPcZdwane6g/T44GVLLK3uI/AAAAAAAAGL4/yJknnMPfDeo/s1600/481-beef-tenderloin-roa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820" y="5557634"/>
              <a:ext cx="2893703" cy="1928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 descr="http://lh6.ggpht.com/ginah2design/SMKkQkSRnUI/AAAAAAAAAPc/NrJn6BwunE0/s800/grilled-lamb-cho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523" y="5340588"/>
              <a:ext cx="2286000" cy="2279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9" descr="http://tryingnottobefat.files.wordpress.com/2012/06/salmon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679" y="5238190"/>
              <a:ext cx="3130244" cy="20770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http://www.gianteagle.com/ProductImages/PRODUCT_NODE_1503/99101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03"/>
            <a:stretch>
              <a:fillRect/>
            </a:stretch>
          </p:blipFill>
          <p:spPr bwMode="auto">
            <a:xfrm>
              <a:off x="240323" y="5573547"/>
              <a:ext cx="2523222" cy="19755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82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Ground Meats</a:t>
            </a:r>
          </a:p>
          <a:p>
            <a:pPr marL="0" lvl="0" indent="0" algn="ctr">
              <a:buNone/>
            </a:pPr>
            <a:r>
              <a:rPr lang="en-US" sz="9000" b="1" dirty="0" smtClean="0"/>
              <a:t>155°F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2050" name="Picture 2" descr="http://www.simplyscratch.com/wp-content/uploads/2013/05/ground-be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51" y="3677479"/>
            <a:ext cx="4423419" cy="29618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Poultry</a:t>
            </a:r>
          </a:p>
          <a:p>
            <a:pPr marL="0" lvl="0" indent="0" algn="ctr">
              <a:buNone/>
            </a:pPr>
            <a:r>
              <a:rPr lang="en-US" sz="9000" b="1" dirty="0" smtClean="0"/>
              <a:t>165°F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5" name="Picture 2" descr="http://www.perdue.com/recipes/recipeimages/Easy%20Sunder%20Dinner%20Roast%20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57" y="3681965"/>
            <a:ext cx="3495675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Reheating Foods (Leftovers)</a:t>
            </a:r>
          </a:p>
          <a:p>
            <a:pPr marL="0" lvl="0" indent="0" algn="ctr">
              <a:buNone/>
            </a:pPr>
            <a:r>
              <a:rPr lang="en-US" sz="9000" b="1" dirty="0" smtClean="0"/>
              <a:t>165°F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6" name="Picture 2" descr="http://livingwellonless.com/wp-content/uploads/2008/09/micro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31" y="3614280"/>
            <a:ext cx="5668548" cy="30913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7832033" cy="5574030"/>
          </a:xfrm>
        </p:spPr>
        <p:txBody>
          <a:bodyPr>
            <a:noAutofit/>
          </a:bodyPr>
          <a:lstStyle/>
          <a:p>
            <a:pPr lvl="0"/>
            <a:r>
              <a:rPr lang="en-US" sz="4600" b="1" dirty="0" smtClean="0"/>
              <a:t>Refrigerators should be 40°F or below.</a:t>
            </a:r>
          </a:p>
          <a:p>
            <a:pPr lvl="0"/>
            <a:r>
              <a:rPr lang="en-US" sz="4600" b="1" dirty="0" smtClean="0"/>
              <a:t>Freezers should be 0°F below.</a:t>
            </a:r>
          </a:p>
          <a:p>
            <a:pPr lvl="0"/>
            <a:r>
              <a:rPr lang="en-US" sz="4600" b="1" dirty="0" smtClean="0"/>
              <a:t>Separate food into smaller containers to cool more rapidly.</a:t>
            </a:r>
          </a:p>
          <a:p>
            <a:pPr lvl="0"/>
            <a:r>
              <a:rPr lang="en-US" sz="4600" b="1" dirty="0" smtClean="0"/>
              <a:t>Mark and date food properly.   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Food Storage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5122" name="Picture 2" descr="http://image.haier.com/us/products/kitchen/refrigerators/compact-refrigerators/W0201305066486035751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4348" r="19005" b="5017"/>
          <a:stretch/>
        </p:blipFill>
        <p:spPr bwMode="auto">
          <a:xfrm>
            <a:off x="8553941" y="1101587"/>
            <a:ext cx="3611553" cy="55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0394418" cy="5574030"/>
          </a:xfrm>
        </p:spPr>
        <p:txBody>
          <a:bodyPr>
            <a:noAutofit/>
          </a:bodyPr>
          <a:lstStyle/>
          <a:p>
            <a:r>
              <a:rPr lang="en-US" sz="4000" b="1" dirty="0"/>
              <a:t>Pests can cause two types of </a:t>
            </a:r>
            <a:r>
              <a:rPr lang="en-US" sz="4000" b="1" dirty="0" smtClean="0"/>
              <a:t>contamination:</a:t>
            </a:r>
            <a:endParaRPr lang="en-US" sz="4000" b="1" dirty="0"/>
          </a:p>
          <a:p>
            <a:pPr lvl="1"/>
            <a:r>
              <a:rPr lang="en-US" sz="3800" b="1" dirty="0"/>
              <a:t>Biological &amp; Physical</a:t>
            </a:r>
            <a:endParaRPr lang="en-US" sz="4200" b="1" dirty="0"/>
          </a:p>
          <a:p>
            <a:pPr lvl="0"/>
            <a:r>
              <a:rPr lang="en-US" sz="4000" b="1" dirty="0" smtClean="0"/>
              <a:t>If you spot these signs, alert the </a:t>
            </a:r>
            <a:r>
              <a:rPr lang="en-US" sz="4000" b="1" dirty="0" smtClean="0"/>
              <a:t>manager.</a:t>
            </a:r>
            <a:endParaRPr lang="en-US" sz="4000" b="1" dirty="0" smtClean="0"/>
          </a:p>
          <a:p>
            <a:pPr lvl="1"/>
            <a:r>
              <a:rPr lang="en-US" sz="3800" b="1" dirty="0"/>
              <a:t>Droppings, nests or damage to products, packaging and the facility due to </a:t>
            </a:r>
            <a:r>
              <a:rPr lang="en-US" sz="3800" b="1" dirty="0" smtClean="0"/>
              <a:t>pests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Autofit/>
          </a:bodyPr>
          <a:lstStyle/>
          <a:p>
            <a:r>
              <a:rPr lang="en-US" sz="9600" u="sng" dirty="0" smtClean="0">
                <a:solidFill>
                  <a:srgbClr val="333399"/>
                </a:solidFill>
              </a:rPr>
              <a:t>Pests in Food Safety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97" y="4592159"/>
            <a:ext cx="8870421" cy="20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7418935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In the refrigerator for 2-3 days.  </a:t>
            </a:r>
            <a:r>
              <a:rPr lang="en-US" sz="4000" b="1" i="1" dirty="0" smtClean="0"/>
              <a:t>This is the safest method.</a:t>
            </a:r>
          </a:p>
          <a:p>
            <a:pPr lvl="0"/>
            <a:r>
              <a:rPr lang="en-US" sz="4000" b="1" dirty="0" smtClean="0"/>
              <a:t>Under cold, running water.</a:t>
            </a:r>
          </a:p>
          <a:p>
            <a:pPr lvl="0"/>
            <a:r>
              <a:rPr lang="en-US" sz="4000" b="1" dirty="0" smtClean="0"/>
              <a:t>In the microwave if used immediately.  </a:t>
            </a:r>
          </a:p>
          <a:p>
            <a:pPr lvl="0"/>
            <a:r>
              <a:rPr lang="en-US" sz="4000" b="1" dirty="0" smtClean="0"/>
              <a:t>As part of the cooking process</a:t>
            </a:r>
          </a:p>
          <a:p>
            <a:pPr lvl="0"/>
            <a:r>
              <a:rPr lang="en-US" sz="4000" b="1" dirty="0" smtClean="0"/>
              <a:t>NEVER defrost frozen food at room temperature.    </a:t>
            </a:r>
          </a:p>
          <a:p>
            <a:pPr lvl="0"/>
            <a:endParaRPr lang="en-US" sz="2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Thawing Foods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8194" name="Picture 2" descr="http://www.cmicdataservices.com/ResourceFiles/KA/Photos/HighResImages/KFIS29PB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r="20377"/>
          <a:stretch/>
        </p:blipFill>
        <p:spPr bwMode="auto">
          <a:xfrm>
            <a:off x="8153130" y="178904"/>
            <a:ext cx="1700843" cy="31208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542" y="1833351"/>
            <a:ext cx="2470345" cy="17240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cx.images-amazon.com/images/I/81oGfc6rCVL._SL1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9955" r="1035" b="9290"/>
          <a:stretch/>
        </p:blipFill>
        <p:spPr bwMode="auto">
          <a:xfrm>
            <a:off x="8093861" y="3813821"/>
            <a:ext cx="2863361" cy="16587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633" y="5122175"/>
            <a:ext cx="2288383" cy="1521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897756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Results from eating contaminated foods containing poisonous toxins.  </a:t>
            </a:r>
          </a:p>
          <a:p>
            <a:pPr lvl="0"/>
            <a:r>
              <a:rPr lang="en-US" sz="4000" b="1" dirty="0" smtClean="0"/>
              <a:t>Three microbes (PATHOGENS) that cause food-borne illness:</a:t>
            </a:r>
          </a:p>
          <a:p>
            <a:pPr lvl="1"/>
            <a:r>
              <a:rPr lang="en-US" sz="3800" b="1" dirty="0" smtClean="0"/>
              <a:t>Bacteria</a:t>
            </a:r>
          </a:p>
          <a:p>
            <a:pPr lvl="1"/>
            <a:r>
              <a:rPr lang="en-US" sz="3800" b="1" dirty="0" smtClean="0"/>
              <a:t>Viruses</a:t>
            </a:r>
          </a:p>
          <a:p>
            <a:pPr lvl="1"/>
            <a:r>
              <a:rPr lang="en-US" sz="3800" b="1" dirty="0" smtClean="0"/>
              <a:t>Fungi (Yeast and Mold)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Food-Borne Illness</a:t>
            </a:r>
            <a:endParaRPr lang="en-US" u="sng" dirty="0">
              <a:solidFill>
                <a:srgbClr val="333399"/>
              </a:solidFill>
            </a:endParaRPr>
          </a:p>
        </p:txBody>
      </p:sp>
      <p:pic>
        <p:nvPicPr>
          <p:cNvPr id="1026" name="Picture 2" descr="http://www.cdc.gov/bam/diseases/immune/images/ip_microbes_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51" y="1726250"/>
            <a:ext cx="4151400" cy="43672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897756" cy="5574030"/>
          </a:xfrm>
        </p:spPr>
        <p:txBody>
          <a:bodyPr>
            <a:noAutofit/>
          </a:bodyPr>
          <a:lstStyle/>
          <a:p>
            <a:pPr lvl="1"/>
            <a:r>
              <a:rPr lang="en-US" sz="5500" b="1" dirty="0" smtClean="0"/>
              <a:t>Warmth</a:t>
            </a:r>
            <a:endParaRPr lang="en-US" sz="5500" b="1" dirty="0" smtClean="0"/>
          </a:p>
          <a:p>
            <a:pPr lvl="1"/>
            <a:r>
              <a:rPr lang="en-US" sz="5500" b="1" dirty="0" smtClean="0"/>
              <a:t>Moisture</a:t>
            </a:r>
          </a:p>
          <a:p>
            <a:pPr lvl="1"/>
            <a:r>
              <a:rPr lang="en-US" sz="5500" b="1" dirty="0" smtClean="0"/>
              <a:t>Food</a:t>
            </a:r>
          </a:p>
          <a:p>
            <a:pPr lvl="1"/>
            <a:r>
              <a:rPr lang="en-US" sz="5500" b="1" dirty="0" smtClean="0"/>
              <a:t>Time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Bacterial Growth 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146" name="Picture 2" descr="http://4.bp.blogspot.com/-59ON3fUY5XE/UCl_P310IoI/AAAAAAAAAIM/DpSIfNiYrRA/s1600/bad_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15" y="1300001"/>
            <a:ext cx="4981830" cy="41495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476860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Food from unsafe sources</a:t>
            </a:r>
          </a:p>
          <a:p>
            <a:pPr lvl="0"/>
            <a:r>
              <a:rPr lang="en-US" sz="3200" b="1" dirty="0" smtClean="0"/>
              <a:t>Inadequate cooking</a:t>
            </a:r>
          </a:p>
          <a:p>
            <a:pPr lvl="0"/>
            <a:r>
              <a:rPr lang="en-US" sz="3200" b="1" dirty="0" smtClean="0"/>
              <a:t>Improper holding temperature</a:t>
            </a:r>
          </a:p>
          <a:p>
            <a:pPr lvl="0"/>
            <a:r>
              <a:rPr lang="en-US" sz="3200" b="1" dirty="0" smtClean="0"/>
              <a:t>Contaminated equipment</a:t>
            </a:r>
          </a:p>
          <a:p>
            <a:pPr lvl="0"/>
            <a:r>
              <a:rPr lang="en-US" sz="3200" b="1" dirty="0" smtClean="0"/>
              <a:t>Poor personal hygiene (not washing hands)</a:t>
            </a:r>
          </a:p>
          <a:p>
            <a:pPr lvl="0"/>
            <a:r>
              <a:rPr lang="en-US" sz="3200" b="1" dirty="0" smtClean="0"/>
              <a:t>Sick employees- Notify manager</a:t>
            </a:r>
          </a:p>
          <a:p>
            <a:pPr lvl="1"/>
            <a:r>
              <a:rPr lang="en-US" sz="2400" b="1" dirty="0" smtClean="0"/>
              <a:t>Vomiting, diarrhea, jaundice, sore throat with a fever</a:t>
            </a:r>
          </a:p>
          <a:p>
            <a:pPr lvl="0"/>
            <a:r>
              <a:rPr lang="en-US" sz="3200" b="1" dirty="0" smtClean="0"/>
              <a:t>Any food can cause food-borne illness</a:t>
            </a:r>
          </a:p>
          <a:p>
            <a:pPr lvl="0"/>
            <a:endParaRPr lang="en-US" sz="2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800" u="sng" dirty="0" smtClean="0">
                <a:solidFill>
                  <a:srgbClr val="333399"/>
                </a:solidFill>
              </a:rPr>
              <a:t>Causes of Food-Borne Illness</a:t>
            </a:r>
            <a:endParaRPr lang="en-US" sz="7800" dirty="0">
              <a:solidFill>
                <a:srgbClr val="333399"/>
              </a:solidFill>
            </a:endParaRPr>
          </a:p>
        </p:txBody>
      </p:sp>
      <p:pic>
        <p:nvPicPr>
          <p:cNvPr id="2050" name="Picture 2" descr="https://edc2.healthtap.com/ht-staging/user_answer/reference_image/4001/large/foodborne_illness.jpeg?1386669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18" y="1487474"/>
            <a:ext cx="4674567" cy="50372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857" y="633435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476860" cy="5574030"/>
          </a:xfrm>
        </p:spPr>
        <p:txBody>
          <a:bodyPr>
            <a:noAutofit/>
          </a:bodyPr>
          <a:lstStyle/>
          <a:p>
            <a:pPr lvl="0"/>
            <a:r>
              <a:rPr lang="en-US" sz="3800" b="1" dirty="0" smtClean="0"/>
              <a:t>Nausea</a:t>
            </a:r>
          </a:p>
          <a:p>
            <a:pPr lvl="0"/>
            <a:r>
              <a:rPr lang="en-US" sz="3800" b="1" dirty="0" smtClean="0"/>
              <a:t>Vomiting</a:t>
            </a:r>
          </a:p>
          <a:p>
            <a:pPr lvl="0"/>
            <a:r>
              <a:rPr lang="en-US" sz="3800" b="1" dirty="0" smtClean="0"/>
              <a:t>Abdominal Cramps</a:t>
            </a:r>
          </a:p>
          <a:p>
            <a:pPr lvl="0"/>
            <a:r>
              <a:rPr lang="en-US" sz="3800" b="1" dirty="0" smtClean="0"/>
              <a:t>Diarrhea</a:t>
            </a:r>
          </a:p>
          <a:p>
            <a:pPr lvl="0"/>
            <a:r>
              <a:rPr lang="en-US" sz="3800" b="1" dirty="0" smtClean="0"/>
              <a:t>Headaches</a:t>
            </a:r>
          </a:p>
          <a:p>
            <a:pPr lvl="0"/>
            <a:r>
              <a:rPr lang="en-US" sz="3800" b="1" dirty="0" smtClean="0"/>
              <a:t>Fever</a:t>
            </a:r>
          </a:p>
          <a:p>
            <a:pPr lvl="0"/>
            <a:r>
              <a:rPr lang="en-US" sz="3800" b="1" dirty="0" smtClean="0"/>
              <a:t>Fatigue &amp; Body Aches</a:t>
            </a:r>
          </a:p>
          <a:p>
            <a:pPr lvl="0"/>
            <a:r>
              <a:rPr lang="en-US" sz="3800" b="1" dirty="0" smtClean="0"/>
              <a:t>Digestive Problems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>
                <a:solidFill>
                  <a:srgbClr val="333399"/>
                </a:solidFill>
              </a:rPr>
              <a:t>Symptoms of Food-Borne Illness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3076" name="Picture 4" descr="http://www.rumonline.net/assets/images/photo_33560.jpg?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57" y="1459739"/>
            <a:ext cx="5013601" cy="50795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47686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Y:</a:t>
            </a:r>
            <a:r>
              <a:rPr lang="en-US" sz="4000" b="1" dirty="0" smtClean="0"/>
              <a:t>  Young Children</a:t>
            </a:r>
            <a:endParaRPr lang="en-US" sz="8000" b="1" dirty="0" smtClean="0"/>
          </a:p>
          <a:p>
            <a:pPr lvl="0"/>
            <a:r>
              <a:rPr lang="en-US" sz="8000" b="1" dirty="0" smtClean="0"/>
              <a:t>O:</a:t>
            </a:r>
            <a:r>
              <a:rPr lang="en-US" sz="4000" b="1" dirty="0" smtClean="0"/>
              <a:t> Older Adults</a:t>
            </a:r>
            <a:endParaRPr lang="en-US" sz="8000" b="1" dirty="0" smtClean="0"/>
          </a:p>
          <a:p>
            <a:pPr lvl="0"/>
            <a:r>
              <a:rPr lang="en-US" sz="8000" b="1" dirty="0" smtClean="0"/>
              <a:t>P:</a:t>
            </a:r>
            <a:r>
              <a:rPr lang="en-US" sz="4000" b="1" dirty="0" smtClean="0"/>
              <a:t> Pregnant Women</a:t>
            </a:r>
            <a:endParaRPr lang="en-US" sz="8000" b="1" dirty="0" smtClean="0"/>
          </a:p>
          <a:p>
            <a:pPr lvl="0"/>
            <a:r>
              <a:rPr lang="en-US" sz="8000" b="1" dirty="0" smtClean="0"/>
              <a:t>I:</a:t>
            </a:r>
            <a:r>
              <a:rPr lang="en-US" sz="4000" b="1" dirty="0" smtClean="0"/>
              <a:t> Immune-Compromised </a:t>
            </a:r>
            <a:endParaRPr lang="en-US" sz="8000" b="1" dirty="0" smtClean="0"/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Populations In Danger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5122" name="Picture 2" descr="http://www.fda.gov/ucm/groups/fdagov-public/documents/image/ucm3548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00" y="1705306"/>
            <a:ext cx="5560653" cy="39401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BOTULISM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Improperly Canned Foods/Bulging Cans 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9" y="1596887"/>
            <a:ext cx="3003174" cy="452561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818</Words>
  <Application>Microsoft Office PowerPoint</Application>
  <PresentationFormat>Widescreen</PresentationFormat>
  <Paragraphs>155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3</vt:lpstr>
      <vt:lpstr>Chilly market design template</vt:lpstr>
      <vt:lpstr>FOOD-BORNE ILLNESS &amp; FOOD SAFETY with</vt:lpstr>
      <vt:lpstr>Hazards in Food Safety</vt:lpstr>
      <vt:lpstr>Pests in Food Safety</vt:lpstr>
      <vt:lpstr>Food-Borne Illness</vt:lpstr>
      <vt:lpstr>Bacterial Growth </vt:lpstr>
      <vt:lpstr>Causes of Food-Borne Illness</vt:lpstr>
      <vt:lpstr>Symptoms of Food-Borne Illness</vt:lpstr>
      <vt:lpstr>Populations In Danger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Preventing Food-Borne Illness </vt:lpstr>
      <vt:lpstr>Avoiding Cross-Contamination</vt:lpstr>
      <vt:lpstr>Avoiding Cross-Contamination</vt:lpstr>
      <vt:lpstr>Avoiding Cross-Contamination</vt:lpstr>
      <vt:lpstr>Allergens</vt:lpstr>
      <vt:lpstr>Temperature Controls for Safety (TCS)</vt:lpstr>
      <vt:lpstr>Temperature Danger Zone</vt:lpstr>
      <vt:lpstr>Important Temperatures</vt:lpstr>
      <vt:lpstr>Important Temperatures</vt:lpstr>
      <vt:lpstr>Important Temperatures</vt:lpstr>
      <vt:lpstr>Important Temperatures</vt:lpstr>
      <vt:lpstr>Important Temperatures</vt:lpstr>
      <vt:lpstr>Food Storage</vt:lpstr>
      <vt:lpstr>Thawing Foods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2015-06-10T16:36:47Z</dcterms:created>
  <dcterms:modified xsi:type="dcterms:W3CDTF">2015-09-18T02:08:43Z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