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6" r:id="rId4"/>
    <p:sldId id="267" r:id="rId5"/>
    <p:sldId id="269" r:id="rId6"/>
    <p:sldId id="262" r:id="rId7"/>
    <p:sldId id="268" r:id="rId8"/>
    <p:sldId id="270" r:id="rId9"/>
    <p:sldId id="259" r:id="rId10"/>
    <p:sldId id="264" r:id="rId11"/>
    <p:sldId id="265" r:id="rId12"/>
    <p:sldId id="260" r:id="rId13"/>
    <p:sldId id="261" r:id="rId14"/>
    <p:sldId id="258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54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7.bin"/><Relationship Id="rId2" Type="http://schemas.microsoft.com/office/2006/relationships/legacyDiagramText" Target="legacyDiagramText6.bin"/><Relationship Id="rId1" Type="http://schemas.microsoft.com/office/2006/relationships/legacyDiagramText" Target="legacyDiagramText5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BDCE3-9CDE-40EB-9B57-44A0A1068D57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4A522-22C2-42BE-86AC-B5B7EADE1F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C2060-7BE5-4E0B-AA2D-5BFA6DF336EC}" type="slidenum">
              <a:rPr lang="en-US"/>
              <a:pPr/>
              <a:t>10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2B751-CC69-4ED1-895A-685BF0FBEAA0}" type="slidenum">
              <a:rPr lang="en-US"/>
              <a:pPr/>
              <a:t>11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414A-0F46-49DB-9774-170E86E8B0B4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AD9A-34A5-407B-8190-A050EA97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414A-0F46-49DB-9774-170E86E8B0B4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AD9A-34A5-407B-8190-A050EA97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414A-0F46-49DB-9774-170E86E8B0B4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AD9A-34A5-407B-8190-A050EA97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414A-0F46-49DB-9774-170E86E8B0B4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AD9A-34A5-407B-8190-A050EA97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414A-0F46-49DB-9774-170E86E8B0B4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AD9A-34A5-407B-8190-A050EA97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414A-0F46-49DB-9774-170E86E8B0B4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AD9A-34A5-407B-8190-A050EA97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414A-0F46-49DB-9774-170E86E8B0B4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AD9A-34A5-407B-8190-A050EA97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414A-0F46-49DB-9774-170E86E8B0B4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AD9A-34A5-407B-8190-A050EA97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414A-0F46-49DB-9774-170E86E8B0B4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AD9A-34A5-407B-8190-A050EA97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414A-0F46-49DB-9774-170E86E8B0B4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AD9A-34A5-407B-8190-A050EA97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414A-0F46-49DB-9774-170E86E8B0B4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3AD9A-34A5-407B-8190-A050EA97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A414A-0F46-49DB-9774-170E86E8B0B4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3AD9A-34A5-407B-8190-A050EA9704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245745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Emotional and Social Development </a:t>
            </a:r>
            <a:r>
              <a:rPr lang="en-US" sz="5400" b="1" dirty="0" smtClean="0"/>
              <a:t>of </a:t>
            </a:r>
            <a:r>
              <a:rPr lang="en-US" sz="5400" b="1" dirty="0" smtClean="0"/>
              <a:t>an Infant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Mistrust Cycle</a:t>
            </a:r>
            <a:endParaRPr lang="en-US" b="1" dirty="0"/>
          </a:p>
        </p:txBody>
      </p:sp>
      <p:graphicFrame>
        <p:nvGraphicFramePr>
          <p:cNvPr id="10252" name="Diagram 12"/>
          <p:cNvGraphicFramePr>
            <a:graphicFrameLocks/>
          </p:cNvGraphicFramePr>
          <p:nvPr>
            <p:ph idx="1"/>
          </p:nvPr>
        </p:nvGraphicFramePr>
        <p:xfrm>
          <a:off x="381000" y="1447800"/>
          <a:ext cx="7924800" cy="5043488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Trust Cycle</a:t>
            </a:r>
            <a:endParaRPr lang="en-US" b="1" dirty="0"/>
          </a:p>
        </p:txBody>
      </p:sp>
      <p:graphicFrame>
        <p:nvGraphicFramePr>
          <p:cNvPr id="21510" name="Diagram 6"/>
          <p:cNvGraphicFramePr>
            <a:graphicFrameLocks/>
          </p:cNvGraphicFramePr>
          <p:nvPr>
            <p:ph idx="1"/>
          </p:nvPr>
        </p:nvGraphicFramePr>
        <p:xfrm>
          <a:off x="1522413" y="1273175"/>
          <a:ext cx="5199062" cy="552767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Build Trust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Bonding with the baby</a:t>
            </a:r>
          </a:p>
          <a:p>
            <a:r>
              <a:rPr lang="en-US" dirty="0" smtClean="0"/>
              <a:t>Showing love and affection</a:t>
            </a:r>
          </a:p>
          <a:p>
            <a:r>
              <a:rPr lang="en-US" dirty="0" smtClean="0"/>
              <a:t>Getting to know the child</a:t>
            </a:r>
          </a:p>
          <a:p>
            <a:r>
              <a:rPr lang="en-US" dirty="0" smtClean="0"/>
              <a:t>Meeting the baby’s needs in all areas of development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Benefits of Building Trust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trust helps the baby to:</a:t>
            </a:r>
          </a:p>
          <a:p>
            <a:pPr lvl="1"/>
            <a:r>
              <a:rPr lang="en-US" sz="3200" dirty="0"/>
              <a:t>K</a:t>
            </a:r>
            <a:r>
              <a:rPr lang="en-US" sz="3200" dirty="0" smtClean="0"/>
              <a:t>now that the world and the caregiver are comfortable and safe.</a:t>
            </a:r>
          </a:p>
          <a:p>
            <a:pPr lvl="1"/>
            <a:r>
              <a:rPr lang="en-US" sz="3200" dirty="0" smtClean="0"/>
              <a:t>These things are good and can be depended upon.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Anxiety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Usually appears around 8 months.</a:t>
            </a:r>
          </a:p>
          <a:p>
            <a:r>
              <a:rPr lang="en-US" dirty="0" smtClean="0"/>
              <a:t>Stranger anxiety</a:t>
            </a:r>
          </a:p>
          <a:p>
            <a:pPr lvl="1"/>
            <a:r>
              <a:rPr lang="en-US" sz="3200" dirty="0" smtClean="0"/>
              <a:t>Someone comes to visit and the child cries or appears to be afraid of them.</a:t>
            </a:r>
          </a:p>
          <a:p>
            <a:r>
              <a:rPr lang="en-US" dirty="0" smtClean="0"/>
              <a:t>Separation anxiety</a:t>
            </a:r>
          </a:p>
          <a:p>
            <a:pPr lvl="1"/>
            <a:r>
              <a:rPr lang="en-US" sz="3200" dirty="0" smtClean="0"/>
              <a:t>Separation from a parent/caregiver or a sentimental item.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 of Play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Play facilitates all aspects of development.</a:t>
            </a:r>
          </a:p>
          <a:p>
            <a:r>
              <a:rPr lang="en-US" dirty="0" smtClean="0"/>
              <a:t>Children learn through play.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Play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Solitary Play</a:t>
            </a:r>
          </a:p>
          <a:p>
            <a:pPr lvl="1"/>
            <a:r>
              <a:rPr lang="en-US" sz="3200" dirty="0" smtClean="0"/>
              <a:t>Playing alone or engaged </a:t>
            </a:r>
            <a:r>
              <a:rPr lang="en-US" sz="3200" smtClean="0"/>
              <a:t>in </a:t>
            </a:r>
            <a:r>
              <a:rPr lang="en-US" sz="3200" smtClean="0"/>
              <a:t>activities </a:t>
            </a:r>
            <a:r>
              <a:rPr lang="en-US" sz="3200" dirty="0" smtClean="0"/>
              <a:t>that only need one person.</a:t>
            </a:r>
          </a:p>
          <a:p>
            <a:r>
              <a:rPr lang="en-US" dirty="0" smtClean="0"/>
              <a:t>On-looker Play</a:t>
            </a:r>
          </a:p>
          <a:p>
            <a:pPr lvl="1"/>
            <a:r>
              <a:rPr lang="en-US" sz="3200" dirty="0" smtClean="0"/>
              <a:t>Sitting back and watching other’s playing as if observing them or waiting for your turn to participate in the activity. (example – Duck, Duck, Goose)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Infants are hungry for interaction, for love, and for all of the affection and attention they can get.</a:t>
            </a:r>
          </a:p>
          <a:p>
            <a:r>
              <a:rPr lang="en-US" dirty="0" smtClean="0"/>
              <a:t>Without emotional nurturing, infants have a difficult time growing in other aspects of their development.</a:t>
            </a:r>
          </a:p>
          <a:p>
            <a:r>
              <a:rPr lang="en-US" dirty="0" smtClean="0"/>
              <a:t>A child needs all the love a parent can give.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Emotional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learning to recognize and express one’s feelings and learning to establish one’s identity and individuality.</a:t>
            </a:r>
          </a:p>
          <a:p>
            <a:r>
              <a:rPr lang="en-US" dirty="0" smtClean="0"/>
              <a:t>Emotional development begins the day the child is born.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Positive Emotions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Delight</a:t>
            </a:r>
          </a:p>
          <a:p>
            <a:r>
              <a:rPr lang="en-US" dirty="0" smtClean="0"/>
              <a:t>Elation</a:t>
            </a:r>
          </a:p>
          <a:p>
            <a:r>
              <a:rPr lang="en-US" dirty="0" smtClean="0"/>
              <a:t>Affection</a:t>
            </a:r>
            <a:endParaRPr lang="en-US" dirty="0"/>
          </a:p>
        </p:txBody>
      </p:sp>
      <p:pic>
        <p:nvPicPr>
          <p:cNvPr id="5" name="Picture 7" descr="affectionateba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3400" y="3886200"/>
            <a:ext cx="3771900" cy="2498725"/>
          </a:xfrm>
          <a:prstGeom prst="rect">
            <a:avLst/>
          </a:prstGeom>
          <a:noFill/>
          <a:ln/>
        </p:spPr>
      </p:pic>
      <p:pic>
        <p:nvPicPr>
          <p:cNvPr id="6" name="Picture 5" descr="happy-mother-with-bab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1371600"/>
            <a:ext cx="4445000" cy="33728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Negative Emotions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Distress</a:t>
            </a:r>
          </a:p>
          <a:p>
            <a:r>
              <a:rPr lang="en-US" dirty="0" smtClean="0"/>
              <a:t>Anger</a:t>
            </a:r>
          </a:p>
          <a:p>
            <a:r>
              <a:rPr lang="en-US" dirty="0" smtClean="0"/>
              <a:t>Disgust</a:t>
            </a:r>
          </a:p>
          <a:p>
            <a:r>
              <a:rPr lang="en-US" dirty="0" smtClean="0"/>
              <a:t>Fear</a:t>
            </a:r>
            <a:endParaRPr lang="en-US" dirty="0"/>
          </a:p>
        </p:txBody>
      </p:sp>
      <p:pic>
        <p:nvPicPr>
          <p:cNvPr id="4" name="Picture 7" descr="angry ba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343400" y="1524000"/>
            <a:ext cx="2696102" cy="3048000"/>
          </a:xfrm>
          <a:prstGeom prst="rect">
            <a:avLst/>
          </a:prstGeom>
          <a:noFill/>
          <a:ln/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4038600"/>
            <a:ext cx="3764457" cy="2505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an example of social development between two infants.</a:t>
            </a:r>
          </a:p>
          <a:p>
            <a:r>
              <a:rPr lang="en-US" dirty="0" smtClean="0"/>
              <a:t>Show video clip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learning to interact with others and to express oneself to others.</a:t>
            </a:r>
          </a:p>
          <a:p>
            <a:r>
              <a:rPr lang="en-US" dirty="0" smtClean="0"/>
              <a:t>Infants are born with social instincts.</a:t>
            </a:r>
          </a:p>
          <a:p>
            <a:r>
              <a:rPr lang="en-US" dirty="0" smtClean="0"/>
              <a:t>They like to be held, talked to, and looked at.</a:t>
            </a:r>
          </a:p>
          <a:p>
            <a:r>
              <a:rPr lang="en-US" dirty="0" smtClean="0"/>
              <a:t>Newborns prefer to look at and interact with the human face.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Development Stages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Newborns – Responds to human voices</a:t>
            </a:r>
          </a:p>
          <a:p>
            <a:r>
              <a:rPr lang="en-US" dirty="0" smtClean="0"/>
              <a:t>1 month – Stops crying when lifted.  Face brightens when sees a familiar face.</a:t>
            </a:r>
          </a:p>
          <a:p>
            <a:r>
              <a:rPr lang="en-US" dirty="0" smtClean="0"/>
              <a:t>2 months – Smiles</a:t>
            </a:r>
          </a:p>
          <a:p>
            <a:r>
              <a:rPr lang="en-US" dirty="0" smtClean="0"/>
              <a:t>3 months – Wants companionship</a:t>
            </a:r>
          </a:p>
          <a:p>
            <a:r>
              <a:rPr lang="en-US" dirty="0" smtClean="0"/>
              <a:t>4 months – </a:t>
            </a:r>
            <a:r>
              <a:rPr lang="en-US" dirty="0" smtClean="0"/>
              <a:t>Laughs </a:t>
            </a:r>
            <a:r>
              <a:rPr lang="en-US" dirty="0" smtClean="0"/>
              <a:t>and looks for others to entertain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Development Stages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months – </a:t>
            </a:r>
            <a:r>
              <a:rPr lang="en-US" dirty="0" smtClean="0"/>
              <a:t>Interest </a:t>
            </a:r>
            <a:r>
              <a:rPr lang="en-US" dirty="0" smtClean="0"/>
              <a:t>in family</a:t>
            </a:r>
          </a:p>
          <a:p>
            <a:r>
              <a:rPr lang="en-US" dirty="0" smtClean="0"/>
              <a:t>6 months – </a:t>
            </a:r>
            <a:r>
              <a:rPr lang="en-US" dirty="0" smtClean="0"/>
              <a:t>Loves </a:t>
            </a:r>
            <a:r>
              <a:rPr lang="en-US" dirty="0" smtClean="0"/>
              <a:t>company</a:t>
            </a:r>
          </a:p>
          <a:p>
            <a:r>
              <a:rPr lang="en-US" dirty="0" smtClean="0"/>
              <a:t>7 months – </a:t>
            </a:r>
            <a:r>
              <a:rPr lang="en-US" dirty="0" smtClean="0"/>
              <a:t>Prefers </a:t>
            </a:r>
            <a:r>
              <a:rPr lang="en-US" dirty="0" smtClean="0"/>
              <a:t>parents over anyone else</a:t>
            </a:r>
          </a:p>
          <a:p>
            <a:r>
              <a:rPr lang="en-US" dirty="0" smtClean="0"/>
              <a:t>8 months – </a:t>
            </a:r>
            <a:r>
              <a:rPr lang="en-US" dirty="0" smtClean="0"/>
              <a:t>Looks </a:t>
            </a:r>
            <a:r>
              <a:rPr lang="en-US" dirty="0" smtClean="0"/>
              <a:t>for company</a:t>
            </a:r>
          </a:p>
          <a:p>
            <a:r>
              <a:rPr lang="en-US" dirty="0" smtClean="0"/>
              <a:t>9/10 months – </a:t>
            </a:r>
            <a:r>
              <a:rPr lang="en-US" dirty="0" smtClean="0"/>
              <a:t>Loves </a:t>
            </a:r>
            <a:r>
              <a:rPr lang="en-US" dirty="0" smtClean="0"/>
              <a:t>attention; underfoot</a:t>
            </a:r>
          </a:p>
          <a:p>
            <a:r>
              <a:rPr lang="en-US" dirty="0" smtClean="0"/>
              <a:t>11/12 months – </a:t>
            </a:r>
            <a:r>
              <a:rPr lang="en-US" dirty="0" smtClean="0"/>
              <a:t>Center </a:t>
            </a:r>
            <a:r>
              <a:rPr lang="en-US" dirty="0" smtClean="0"/>
              <a:t>of attention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Trust vs. Mistrust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first year of life, the infant is learning to trust the world around themselves and the people in it.</a:t>
            </a:r>
          </a:p>
          <a:p>
            <a:r>
              <a:rPr lang="en-US" dirty="0" smtClean="0"/>
              <a:t>This is Erickson’s developmental stage – Trust vs. Mistrust</a:t>
            </a:r>
          </a:p>
          <a:p>
            <a:r>
              <a:rPr lang="en-US" dirty="0" smtClean="0"/>
              <a:t>Infants need consistency and a predictable routine to build trust.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497</Words>
  <Application>Microsoft Office PowerPoint</Application>
  <PresentationFormat>On-screen Show (4:3)</PresentationFormat>
  <Paragraphs>81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Emotional and Social Development of an Infant</vt:lpstr>
      <vt:lpstr>Emotional Development</vt:lpstr>
      <vt:lpstr>Positive Emotions</vt:lpstr>
      <vt:lpstr>Negative Emotions</vt:lpstr>
      <vt:lpstr>Social Development</vt:lpstr>
      <vt:lpstr>Social Development</vt:lpstr>
      <vt:lpstr>Social Development Stages</vt:lpstr>
      <vt:lpstr>Social Development Stages</vt:lpstr>
      <vt:lpstr>Trust vs. Mistrust</vt:lpstr>
      <vt:lpstr>Mistrust Cycle</vt:lpstr>
      <vt:lpstr>Trust Cycle</vt:lpstr>
      <vt:lpstr>How to Build Trust</vt:lpstr>
      <vt:lpstr>Benefits of Building Trust</vt:lpstr>
      <vt:lpstr>Anxiety</vt:lpstr>
      <vt:lpstr>Role of Play</vt:lpstr>
      <vt:lpstr>Types of Play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Emotional/Social Development of an Infant</dc:title>
  <dc:creator>Vikki</dc:creator>
  <cp:lastModifiedBy>V_Masters</cp:lastModifiedBy>
  <cp:revision>18</cp:revision>
  <dcterms:created xsi:type="dcterms:W3CDTF">2014-10-20T17:28:19Z</dcterms:created>
  <dcterms:modified xsi:type="dcterms:W3CDTF">2014-10-26T02:11:49Z</dcterms:modified>
</cp:coreProperties>
</file>