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70" r:id="rId5"/>
    <p:sldId id="266" r:id="rId6"/>
    <p:sldId id="259" r:id="rId7"/>
    <p:sldId id="271" r:id="rId8"/>
    <p:sldId id="267" r:id="rId9"/>
    <p:sldId id="260" r:id="rId10"/>
    <p:sldId id="272" r:id="rId11"/>
    <p:sldId id="268" r:id="rId12"/>
    <p:sldId id="261" r:id="rId13"/>
    <p:sldId id="279" r:id="rId14"/>
    <p:sldId id="269" r:id="rId15"/>
    <p:sldId id="262" r:id="rId16"/>
    <p:sldId id="263" r:id="rId17"/>
    <p:sldId id="277" r:id="rId18"/>
    <p:sldId id="273" r:id="rId19"/>
    <p:sldId id="264" r:id="rId20"/>
    <p:sldId id="278" r:id="rId21"/>
    <p:sldId id="274" r:id="rId22"/>
    <p:sldId id="265" r:id="rId23"/>
    <p:sldId id="276" r:id="rId24"/>
    <p:sldId id="27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CC"/>
    <a:srgbClr val="663300"/>
    <a:srgbClr val="33CC33"/>
    <a:srgbClr val="6600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6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BC680-0149-4040-8902-83C629483FA8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F7839-8C13-4B00-8E22-B1BFD96933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7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AB9C3C-0CF8-4FEF-B24B-84B7B14A91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52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533400"/>
            <a:ext cx="6477000" cy="3067050"/>
          </a:xfrm>
        </p:spPr>
        <p:txBody>
          <a:bodyPr/>
          <a:lstStyle>
            <a:lvl1pPr algn="l"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10000"/>
            <a:ext cx="64770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3333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381750"/>
            <a:ext cx="1219200" cy="476250"/>
          </a:xfrm>
        </p:spPr>
        <p:txBody>
          <a:bodyPr/>
          <a:lstStyle>
            <a:lvl1pPr algn="l">
              <a:defRPr/>
            </a:lvl1pPr>
          </a:lstStyle>
          <a:p>
            <a:fld id="{219DA281-BA3C-412B-B87D-204758B03116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381750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6CC281-F472-40F0-BB97-39992E1BA5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7136CF-B96A-4A18-BE6D-8121D40CD3C4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1C686-1441-4F09-84BB-899F6277EE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74638"/>
            <a:ext cx="17907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38"/>
            <a:ext cx="52197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F3A419-3289-4E45-A2E9-529B56BDA0AB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4E0E-865B-4365-BFE7-1B7EF76ED1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3ECE33-8A36-4A8C-8143-7EB5BD9ED3C6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A85A9-78F6-4AF3-9B4E-A3FE09118F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3D7230-838C-45A0-8536-5C39E31503D6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A6DDB-6801-40B5-8FC5-3D83CFBBAA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87C025-3197-4D74-844F-A263CD9DF25F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20EB7-D83E-4ACA-849B-11A0493908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3DFD59-5CA3-48C2-9314-6BF034402328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ACB67-3080-4783-8646-EB433EB83B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56AA4-27B6-4415-AAE0-6EDD4B8CFE2B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18214-4DBC-4E3A-984F-9D7BE2683E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DA264F-BC42-4864-8F72-59D8F5F66EF3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E5309-127E-4CDF-924E-882236147B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CCB76C-C2A1-4D96-A12D-8CDC37DF50EF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58357-6457-47B9-9070-1DF4D10A91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DD3E7A-CC45-49B5-9A8A-884AABD65933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89D4A-3E63-426C-AF7F-C1CE5E2B3F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600200"/>
            <a:ext cx="716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C7267EA0-A6AE-4F90-9696-30BAC32AD343}" type="datetime1">
              <a:rPr lang="en-US"/>
              <a:pPr/>
              <a:t>9/22/2015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81750"/>
            <a:ext cx="533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81750"/>
            <a:ext cx="121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3333FF"/>
                </a:solidFill>
              </a:defRPr>
            </a:lvl1pPr>
          </a:lstStyle>
          <a:p>
            <a:fld id="{00767BF2-34B5-447E-ADA2-55463C5E3C8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FF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FF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FF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F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F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F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F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533400"/>
            <a:ext cx="6858000" cy="3067050"/>
          </a:xfrm>
        </p:spPr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Communication</a:t>
            </a:r>
            <a:endParaRPr lang="en-US" b="1" dirty="0">
              <a:latin typeface="Century Gothic" pitchFamily="34" charset="0"/>
            </a:endParaRPr>
          </a:p>
        </p:txBody>
      </p:sp>
      <p:pic>
        <p:nvPicPr>
          <p:cNvPr id="2053" name="Picture 5" descr="http://1.bp.blogspot.com/-PNBxxezGT0Q/TZ797Xmt40I/AAAAAAAAADE/Vbg85s0ycFo/s1600/smiley-face-dots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971800"/>
            <a:ext cx="3390900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l2lgroup.com/importance-of-effective-communication-skills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0938" y="3924300"/>
            <a:ext cx="1964462" cy="27813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Adult-Like Characteristics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Everyone remains calm</a:t>
            </a:r>
          </a:p>
          <a:p>
            <a:r>
              <a:rPr lang="en-US" dirty="0" smtClean="0">
                <a:latin typeface="Century Gothic" pitchFamily="34" charset="0"/>
              </a:rPr>
              <a:t>Control of strong emotions</a:t>
            </a:r>
          </a:p>
          <a:p>
            <a:r>
              <a:rPr lang="en-US" dirty="0" smtClean="0">
                <a:latin typeface="Century Gothic" pitchFamily="34" charset="0"/>
              </a:rPr>
              <a:t>Respect for each other’s feelings</a:t>
            </a:r>
          </a:p>
          <a:p>
            <a:r>
              <a:rPr lang="en-US" dirty="0" smtClean="0">
                <a:latin typeface="Century Gothic" pitchFamily="34" charset="0"/>
              </a:rPr>
              <a:t>Win-win attitude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Adult-Like Video Clip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Finding Neverland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Non-Verbal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93837"/>
            <a:ext cx="7620000" cy="4525963"/>
          </a:xfrm>
        </p:spPr>
        <p:txBody>
          <a:bodyPr/>
          <a:lstStyle/>
          <a:p>
            <a:r>
              <a:rPr lang="en-US" sz="3000" dirty="0" smtClean="0">
                <a:latin typeface="Century Gothic" pitchFamily="34" charset="0"/>
              </a:rPr>
              <a:t>Expression through movement, posture and facial expressions.</a:t>
            </a:r>
          </a:p>
          <a:p>
            <a:r>
              <a:rPr lang="en-US" sz="3000" dirty="0" smtClean="0">
                <a:latin typeface="Century Gothic" pitchFamily="34" charset="0"/>
              </a:rPr>
              <a:t>Very </a:t>
            </a:r>
            <a:r>
              <a:rPr lang="en-US" sz="3000" dirty="0" smtClean="0">
                <a:latin typeface="Century Gothic" pitchFamily="34" charset="0"/>
              </a:rPr>
              <a:t>powerful</a:t>
            </a:r>
            <a:endParaRPr lang="en-US" sz="3000" dirty="0" smtClean="0">
              <a:latin typeface="Century Gothic" pitchFamily="34" charset="0"/>
            </a:endParaRPr>
          </a:p>
        </p:txBody>
      </p:sp>
      <p:pic>
        <p:nvPicPr>
          <p:cNvPr id="20482" name="Picture 2" descr="http://bookbuilder.cast.org/bookresources/40/40721/15383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3962400"/>
            <a:ext cx="5695950" cy="2349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Non-Verbal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19200"/>
            <a:ext cx="7620000" cy="4525963"/>
          </a:xfrm>
        </p:spPr>
        <p:txBody>
          <a:bodyPr/>
          <a:lstStyle/>
          <a:p>
            <a:r>
              <a:rPr lang="en-US" sz="3000" dirty="0" smtClean="0">
                <a:latin typeface="Century Gothic" pitchFamily="34" charset="0"/>
              </a:rPr>
              <a:t>Can </a:t>
            </a:r>
            <a:r>
              <a:rPr lang="en-US" sz="3000" dirty="0" smtClean="0">
                <a:latin typeface="Century Gothic" pitchFamily="34" charset="0"/>
              </a:rPr>
              <a:t>be often misread or misunderstood</a:t>
            </a:r>
          </a:p>
          <a:p>
            <a:r>
              <a:rPr lang="en-US" sz="3000" dirty="0" smtClean="0">
                <a:latin typeface="Century Gothic" pitchFamily="34" charset="0"/>
              </a:rPr>
              <a:t>Often possible to send out one type of verbal message and a different type of non-verbal message at the same time.</a:t>
            </a:r>
            <a:endParaRPr lang="en-US" sz="3000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733800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93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Non-Verbal Video Clip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 League of Their Own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Communication Techniques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74837"/>
            <a:ext cx="7162800" cy="4525963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Constructive</a:t>
            </a:r>
          </a:p>
          <a:p>
            <a:r>
              <a:rPr lang="en-US" dirty="0" smtClean="0">
                <a:latin typeface="Century Gothic" pitchFamily="34" charset="0"/>
              </a:rPr>
              <a:t>Destructive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8194" name="Picture 2" descr="http://www.wright.edu/~scott.williams/LeaderLetter/communic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429000"/>
            <a:ext cx="3209925" cy="2786121"/>
          </a:xfrm>
          <a:prstGeom prst="rect">
            <a:avLst/>
          </a:prstGeom>
          <a:noFill/>
        </p:spPr>
      </p:pic>
      <p:pic>
        <p:nvPicPr>
          <p:cNvPr id="8196" name="Picture 4" descr="http://sws.oucpld.com/sws_m04/sws_m04_techniqu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2584130" cy="351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Constructive Communication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722437"/>
            <a:ext cx="7162800" cy="4525963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Positive communication that contributes to a meaningful exchange of ideas and builds up yourself and others.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18434" name="Picture 2" descr="http://www2.realtoractioncenter.com/images/content/pagebuilder/279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038600"/>
            <a:ext cx="2919966" cy="249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Constructive </a:t>
            </a:r>
            <a:r>
              <a:rPr lang="en-US" dirty="0" smtClean="0">
                <a:latin typeface="Century Gothic" pitchFamily="34" charset="0"/>
              </a:rPr>
              <a:t>Examples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Giving </a:t>
            </a:r>
            <a:r>
              <a:rPr lang="en-US" dirty="0" smtClean="0">
                <a:latin typeface="Century Gothic" pitchFamily="34" charset="0"/>
              </a:rPr>
              <a:t>positive or encouraging messages</a:t>
            </a:r>
          </a:p>
          <a:p>
            <a:r>
              <a:rPr lang="en-US" dirty="0">
                <a:latin typeface="Century Gothic" pitchFamily="34" charset="0"/>
              </a:rPr>
              <a:t>Using tact (saying something sensitive without hurting or offending).</a:t>
            </a:r>
          </a:p>
          <a:p>
            <a:r>
              <a:rPr lang="en-US" dirty="0" smtClean="0">
                <a:latin typeface="Century Gothic" pitchFamily="34" charset="0"/>
              </a:rPr>
              <a:t>Asking questions</a:t>
            </a:r>
          </a:p>
          <a:p>
            <a:r>
              <a:rPr lang="en-US" dirty="0">
                <a:latin typeface="Century Gothic" pitchFamily="34" charset="0"/>
              </a:rPr>
              <a:t>Active listening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18434" name="Picture 2" descr="http://www2.realtoractioncenter.com/images/content/pagebuilder/279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419600"/>
            <a:ext cx="2474736" cy="2117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539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Constructive </a:t>
            </a:r>
            <a:r>
              <a:rPr lang="en-US" dirty="0" smtClean="0">
                <a:latin typeface="Century Gothic" pitchFamily="34" charset="0"/>
              </a:rPr>
              <a:t>Examples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Sending clear messages</a:t>
            </a:r>
          </a:p>
          <a:p>
            <a:r>
              <a:rPr lang="en-US" dirty="0" smtClean="0">
                <a:latin typeface="Century Gothic" pitchFamily="34" charset="0"/>
              </a:rPr>
              <a:t>Being honest and open</a:t>
            </a:r>
          </a:p>
          <a:p>
            <a:r>
              <a:rPr lang="en-US" dirty="0" smtClean="0">
                <a:latin typeface="Century Gothic" pitchFamily="34" charset="0"/>
              </a:rPr>
              <a:t>Keeping the </a:t>
            </a:r>
            <a:r>
              <a:rPr lang="en-US" dirty="0" smtClean="0">
                <a:latin typeface="Century Gothic" pitchFamily="34" charset="0"/>
              </a:rPr>
              <a:t>confidence/secrets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Speaking with respect</a:t>
            </a:r>
          </a:p>
          <a:p>
            <a:r>
              <a:rPr lang="en-US" dirty="0" smtClean="0">
                <a:latin typeface="Century Gothic" pitchFamily="34" charset="0"/>
              </a:rPr>
              <a:t>Using </a:t>
            </a:r>
            <a:r>
              <a:rPr lang="en-US" dirty="0" smtClean="0">
                <a:latin typeface="Century Gothic" pitchFamily="34" charset="0"/>
              </a:rPr>
              <a:t>“I” </a:t>
            </a:r>
            <a:r>
              <a:rPr lang="en-US" dirty="0" smtClean="0">
                <a:latin typeface="Century Gothic" pitchFamily="34" charset="0"/>
              </a:rPr>
              <a:t>messages</a:t>
            </a:r>
            <a:endParaRPr lang="en-US" dirty="0" smtClean="0">
              <a:latin typeface="Century Gothic" pitchFamily="34" charset="0"/>
            </a:endParaRPr>
          </a:p>
        </p:txBody>
      </p:sp>
      <p:pic>
        <p:nvPicPr>
          <p:cNvPr id="18434" name="Picture 2" descr="http://www2.realtoractioncenter.com/images/content/pagebuilder/279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038600"/>
            <a:ext cx="2919966" cy="249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Destructive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Communication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391400" cy="4525963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Negative communication that “tears </a:t>
            </a:r>
            <a:r>
              <a:rPr lang="en-US" dirty="0" smtClean="0">
                <a:latin typeface="Century Gothic" pitchFamily="34" charset="0"/>
              </a:rPr>
              <a:t>dow</a:t>
            </a:r>
            <a:r>
              <a:rPr lang="en-US" dirty="0" smtClean="0">
                <a:latin typeface="Century Gothic" pitchFamily="34" charset="0"/>
              </a:rPr>
              <a:t>n” yourself and others.</a:t>
            </a:r>
            <a:endParaRPr lang="en-US" dirty="0" smtClean="0">
              <a:latin typeface="Century Gothic" pitchFamily="34" charset="0"/>
            </a:endParaRPr>
          </a:p>
        </p:txBody>
      </p:sp>
      <p:pic>
        <p:nvPicPr>
          <p:cNvPr id="17410" name="Picture 2" descr="http://1.bp.blogspot.com/-XJGktPrYctE/Tdhc41uPpgI/AAAAAAAABRA/t08i-EJDP-w/s1600/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267200"/>
            <a:ext cx="2176517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Types of Communication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Child-like</a:t>
            </a:r>
          </a:p>
          <a:p>
            <a:r>
              <a:rPr lang="en-US" dirty="0" smtClean="0">
                <a:latin typeface="Century Gothic" pitchFamily="34" charset="0"/>
              </a:rPr>
              <a:t>Parent-like</a:t>
            </a:r>
          </a:p>
          <a:p>
            <a:r>
              <a:rPr lang="en-US" dirty="0" smtClean="0">
                <a:latin typeface="Century Gothic" pitchFamily="34" charset="0"/>
              </a:rPr>
              <a:t>Adult-like</a:t>
            </a:r>
          </a:p>
          <a:p>
            <a:r>
              <a:rPr lang="en-US" dirty="0" smtClean="0">
                <a:latin typeface="Century Gothic" pitchFamily="34" charset="0"/>
              </a:rPr>
              <a:t>Non-verbal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13314" name="Picture 2" descr="http://elizabethkuhnke.files.wordpress.com/2011/10/communica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0325" y="3886200"/>
            <a:ext cx="5019675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Destructive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Examples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Not listening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Insults</a:t>
            </a:r>
          </a:p>
          <a:p>
            <a:r>
              <a:rPr lang="en-US" dirty="0" smtClean="0">
                <a:latin typeface="Century Gothic" pitchFamily="34" charset="0"/>
              </a:rPr>
              <a:t>Harassing</a:t>
            </a:r>
          </a:p>
          <a:p>
            <a:r>
              <a:rPr lang="en-US" dirty="0" smtClean="0">
                <a:latin typeface="Century Gothic" pitchFamily="34" charset="0"/>
              </a:rPr>
              <a:t>Teasing</a:t>
            </a:r>
          </a:p>
          <a:p>
            <a:r>
              <a:rPr lang="en-US" dirty="0" smtClean="0">
                <a:latin typeface="Century Gothic" pitchFamily="34" charset="0"/>
              </a:rPr>
              <a:t>Threatening</a:t>
            </a:r>
          </a:p>
          <a:p>
            <a:r>
              <a:rPr lang="en-US" dirty="0" smtClean="0">
                <a:latin typeface="Century Gothic" pitchFamily="34" charset="0"/>
              </a:rPr>
              <a:t>Sarcasm</a:t>
            </a:r>
          </a:p>
        </p:txBody>
      </p:sp>
      <p:pic>
        <p:nvPicPr>
          <p:cNvPr id="17410" name="Picture 2" descr="http://1.bp.blogspot.com/-XJGktPrYctE/Tdhc41uPpgI/AAAAAAAABRA/t08i-EJDP-w/s1600/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267200"/>
            <a:ext cx="2176517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792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Destructive Examples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Gossip</a:t>
            </a:r>
          </a:p>
          <a:p>
            <a:r>
              <a:rPr lang="en-US" dirty="0" smtClean="0">
                <a:latin typeface="Century Gothic" pitchFamily="34" charset="0"/>
              </a:rPr>
              <a:t>Lying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Accusing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“You messages”</a:t>
            </a:r>
          </a:p>
          <a:p>
            <a:r>
              <a:rPr lang="en-US" dirty="0" smtClean="0">
                <a:latin typeface="Century Gothic" pitchFamily="34" charset="0"/>
              </a:rPr>
              <a:t>Swearing</a:t>
            </a:r>
          </a:p>
          <a:p>
            <a:r>
              <a:rPr lang="en-US" dirty="0" smtClean="0">
                <a:latin typeface="Century Gothic" pitchFamily="34" charset="0"/>
              </a:rPr>
              <a:t>Topping/”One-upping”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17410" name="Picture 2" descr="http://1.bp.blogspot.com/-XJGktPrYctE/Tdhc41uPpgI/AAAAAAAABRA/t08i-EJDP-w/s1600/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267200"/>
            <a:ext cx="2176517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Hammer Analogy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Which part of the hammer best describes…</a:t>
            </a:r>
          </a:p>
          <a:p>
            <a:pPr lvl="1"/>
            <a:r>
              <a:rPr lang="en-US" sz="3200" dirty="0" smtClean="0">
                <a:latin typeface="Century Gothic" pitchFamily="34" charset="0"/>
              </a:rPr>
              <a:t>Constructive Communication</a:t>
            </a:r>
          </a:p>
          <a:p>
            <a:pPr lvl="1"/>
            <a:r>
              <a:rPr lang="en-US" sz="3200" dirty="0" smtClean="0">
                <a:latin typeface="Century Gothic" pitchFamily="34" charset="0"/>
              </a:rPr>
              <a:t>Destructive Communication</a:t>
            </a:r>
          </a:p>
          <a:p>
            <a:pPr lvl="1"/>
            <a:r>
              <a:rPr lang="en-US" sz="3200" dirty="0" smtClean="0">
                <a:latin typeface="Century Gothic" pitchFamily="34" charset="0"/>
              </a:rPr>
              <a:t>Non-verbal Communication</a:t>
            </a:r>
          </a:p>
          <a:p>
            <a:pPr lvl="1"/>
            <a:r>
              <a:rPr lang="en-US" sz="3200" dirty="0" smtClean="0">
                <a:latin typeface="Century Gothic" pitchFamily="34" charset="0"/>
              </a:rPr>
              <a:t>Us</a:t>
            </a:r>
            <a:endParaRPr lang="en-US" sz="3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We first need to realize how we are communicating.</a:t>
            </a:r>
          </a:p>
          <a:p>
            <a:r>
              <a:rPr lang="en-US" dirty="0" smtClean="0">
                <a:latin typeface="Century Gothic" pitchFamily="34" charset="0"/>
              </a:rPr>
              <a:t>Then we must improve and sharpen our communication skills so we can enjoy stronger relationships with our family members, friends and those with whom we associate.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mom2bbreviews.com/blog/mnt/w1004/d27/s45/b02bad66/www/mom2bbreviews.com/blog/wp-content/uploads/2011/07/tantru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114800"/>
            <a:ext cx="1905000" cy="238125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Child-Like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Easiest and most natural to use</a:t>
            </a:r>
          </a:p>
          <a:p>
            <a:r>
              <a:rPr lang="en-US" dirty="0" smtClean="0">
                <a:latin typeface="Century Gothic" pitchFamily="34" charset="0"/>
              </a:rPr>
              <a:t>Very immature</a:t>
            </a:r>
          </a:p>
          <a:p>
            <a:r>
              <a:rPr lang="en-US" dirty="0" smtClean="0">
                <a:latin typeface="Century Gothic" pitchFamily="34" charset="0"/>
              </a:rPr>
              <a:t>Least effect method</a:t>
            </a:r>
          </a:p>
          <a:p>
            <a:r>
              <a:rPr lang="en-US" dirty="0" smtClean="0">
                <a:latin typeface="Century Gothic" pitchFamily="34" charset="0"/>
              </a:rPr>
              <a:t>Self-centered motives</a:t>
            </a:r>
          </a:p>
          <a:p>
            <a:r>
              <a:rPr lang="en-US" dirty="0" smtClean="0">
                <a:latin typeface="Century Gothic" pitchFamily="34" charset="0"/>
              </a:rPr>
              <a:t>You need not be a child to communicate in this form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Child-Like Characteristics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9665" y="1295400"/>
            <a:ext cx="7162800" cy="4525963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Giving orders</a:t>
            </a:r>
          </a:p>
          <a:p>
            <a:r>
              <a:rPr lang="en-US" dirty="0" smtClean="0">
                <a:latin typeface="Century Gothic" pitchFamily="34" charset="0"/>
              </a:rPr>
              <a:t>Not listening</a:t>
            </a:r>
          </a:p>
          <a:p>
            <a:r>
              <a:rPr lang="en-US" dirty="0" smtClean="0">
                <a:latin typeface="Century Gothic" pitchFamily="34" charset="0"/>
              </a:rPr>
              <a:t>Topping or “one-upping”</a:t>
            </a:r>
          </a:p>
          <a:p>
            <a:r>
              <a:rPr lang="en-US" dirty="0" smtClean="0">
                <a:latin typeface="Century Gothic" pitchFamily="34" charset="0"/>
              </a:rPr>
              <a:t>Throwing tantrums</a:t>
            </a:r>
          </a:p>
          <a:p>
            <a:r>
              <a:rPr lang="en-US" dirty="0" smtClean="0">
                <a:latin typeface="Century Gothic" pitchFamily="34" charset="0"/>
              </a:rPr>
              <a:t>Whining</a:t>
            </a:r>
          </a:p>
          <a:p>
            <a:r>
              <a:rPr lang="en-US" dirty="0" smtClean="0">
                <a:latin typeface="Century Gothic" pitchFamily="34" charset="0"/>
              </a:rPr>
              <a:t>Name calling</a:t>
            </a:r>
          </a:p>
          <a:p>
            <a:r>
              <a:rPr lang="en-US" dirty="0" smtClean="0">
                <a:latin typeface="Century Gothic" pitchFamily="34" charset="0"/>
              </a:rPr>
              <a:t>Yelling</a:t>
            </a:r>
          </a:p>
          <a:p>
            <a:r>
              <a:rPr lang="en-US" dirty="0" smtClean="0">
                <a:latin typeface="Century Gothic" pitchFamily="34" charset="0"/>
              </a:rPr>
              <a:t>Interrupting </a:t>
            </a:r>
          </a:p>
          <a:p>
            <a:r>
              <a:rPr lang="en-US" dirty="0" smtClean="0">
                <a:latin typeface="Century Gothic" pitchFamily="34" charset="0"/>
              </a:rPr>
              <a:t>Acting out of control</a:t>
            </a:r>
          </a:p>
        </p:txBody>
      </p:sp>
      <p:pic>
        <p:nvPicPr>
          <p:cNvPr id="29698" name="Picture 2" descr="http://www.the-parenting-magazine.com/wp-content/uploads/2011/11/baby-flash-games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657600"/>
            <a:ext cx="3505200" cy="233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Child-Like Video Clip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Emperor’s New Groove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Parent-Like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Has nothing to do with being a parent!</a:t>
            </a:r>
          </a:p>
          <a:p>
            <a:r>
              <a:rPr lang="en-US" dirty="0" smtClean="0">
                <a:latin typeface="Century Gothic" pitchFamily="34" charset="0"/>
              </a:rPr>
              <a:t>Directs others’ behaviors</a:t>
            </a:r>
          </a:p>
          <a:p>
            <a:r>
              <a:rPr lang="en-US" dirty="0" smtClean="0">
                <a:latin typeface="Century Gothic" pitchFamily="34" charset="0"/>
              </a:rPr>
              <a:t>Get someone to comply or act a certain way.</a:t>
            </a:r>
          </a:p>
          <a:p>
            <a:r>
              <a:rPr lang="en-US" dirty="0" smtClean="0">
                <a:latin typeface="Century Gothic" pitchFamily="34" charset="0"/>
              </a:rPr>
              <a:t>One-way</a:t>
            </a:r>
          </a:p>
          <a:p>
            <a:r>
              <a:rPr lang="en-US" dirty="0" smtClean="0">
                <a:latin typeface="Century Gothic" pitchFamily="34" charset="0"/>
              </a:rPr>
              <a:t>Dictatorial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22530" name="Picture 2" descr="http://www.at-risk.org/blog/wp-content/uploads/children%20discip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038600"/>
            <a:ext cx="3595688" cy="239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ukmums.tv/pages/images/Parenting%20telling%20off%20child(1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83030"/>
            <a:ext cx="3048000" cy="4555845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7620000" cy="1143000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Parent-Like Characteristics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Giving instructions</a:t>
            </a:r>
          </a:p>
          <a:p>
            <a:r>
              <a:rPr lang="en-US" dirty="0" smtClean="0">
                <a:latin typeface="Century Gothic" pitchFamily="34" charset="0"/>
              </a:rPr>
              <a:t>Directing</a:t>
            </a:r>
          </a:p>
          <a:p>
            <a:r>
              <a:rPr lang="en-US" dirty="0" smtClean="0">
                <a:latin typeface="Century Gothic" pitchFamily="34" charset="0"/>
              </a:rPr>
              <a:t>Punishing</a:t>
            </a:r>
          </a:p>
          <a:p>
            <a:r>
              <a:rPr lang="en-US" dirty="0" smtClean="0">
                <a:latin typeface="Century Gothic" pitchFamily="34" charset="0"/>
              </a:rPr>
              <a:t>Demanding</a:t>
            </a:r>
          </a:p>
          <a:p>
            <a:r>
              <a:rPr lang="en-US" dirty="0" smtClean="0">
                <a:latin typeface="Century Gothic" pitchFamily="34" charset="0"/>
              </a:rPr>
              <a:t>Ordering</a:t>
            </a:r>
          </a:p>
          <a:p>
            <a:r>
              <a:rPr lang="en-US" dirty="0" smtClean="0">
                <a:latin typeface="Century Gothic" pitchFamily="34" charset="0"/>
              </a:rPr>
              <a:t>Not listening 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Parent-Like Video Clip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Beauty and the Beast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Adult-Like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Highest level of communication</a:t>
            </a:r>
          </a:p>
          <a:p>
            <a:r>
              <a:rPr lang="en-US" dirty="0" smtClean="0">
                <a:latin typeface="Century Gothic" pitchFamily="34" charset="0"/>
              </a:rPr>
              <a:t>Most desirable and effective</a:t>
            </a:r>
          </a:p>
          <a:p>
            <a:r>
              <a:rPr lang="en-US" dirty="0" smtClean="0">
                <a:latin typeface="Century Gothic" pitchFamily="34" charset="0"/>
              </a:rPr>
              <a:t>Open two-way communication</a:t>
            </a:r>
          </a:p>
          <a:p>
            <a:r>
              <a:rPr lang="en-US" dirty="0" smtClean="0">
                <a:latin typeface="Century Gothic" pitchFamily="34" charset="0"/>
              </a:rPr>
              <a:t>Takes time to learn and use</a:t>
            </a:r>
          </a:p>
          <a:p>
            <a:r>
              <a:rPr lang="en-US" dirty="0" smtClean="0">
                <a:latin typeface="Century Gothic" pitchFamily="34" charset="0"/>
              </a:rPr>
              <a:t>Taking responsibility for comments and actions.</a:t>
            </a:r>
          </a:p>
          <a:p>
            <a:r>
              <a:rPr lang="en-US" dirty="0">
                <a:latin typeface="Century Gothic" pitchFamily="34" charset="0"/>
              </a:rPr>
              <a:t>Involves active listening.</a:t>
            </a:r>
          </a:p>
          <a:p>
            <a:pPr marL="0" indent="0">
              <a:buNone/>
            </a:pPr>
            <a:endParaRPr lang="en-US" dirty="0">
              <a:latin typeface="Century Gothic" pitchFamily="34" charset="0"/>
            </a:endParaRPr>
          </a:p>
        </p:txBody>
      </p:sp>
      <p:pic>
        <p:nvPicPr>
          <p:cNvPr id="21506" name="Picture 2" descr="http://columbiaymca.org/wp/wp-content/uploads/2011/03/group-adults-tal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800600"/>
            <a:ext cx="2165504" cy="176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BlueSwirl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BlueSwirls</Template>
  <TotalTime>175</TotalTime>
  <Words>361</Words>
  <Application>Microsoft Office PowerPoint</Application>
  <PresentationFormat>On-screen Show (4:3)</PresentationFormat>
  <Paragraphs>103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Century Gothic</vt:lpstr>
      <vt:lpstr>BlueSwirls</vt:lpstr>
      <vt:lpstr>Communication</vt:lpstr>
      <vt:lpstr>Types of Communication</vt:lpstr>
      <vt:lpstr>Child-Like</vt:lpstr>
      <vt:lpstr>Child-Like Characteristics</vt:lpstr>
      <vt:lpstr>Child-Like Video Clip</vt:lpstr>
      <vt:lpstr>Parent-Like</vt:lpstr>
      <vt:lpstr>Parent-Like Characteristics</vt:lpstr>
      <vt:lpstr>Parent-Like Video Clip</vt:lpstr>
      <vt:lpstr>Adult-Like</vt:lpstr>
      <vt:lpstr>Adult-Like Characteristics</vt:lpstr>
      <vt:lpstr>Adult-Like Video Clip</vt:lpstr>
      <vt:lpstr>Non-Verbal</vt:lpstr>
      <vt:lpstr>Non-Verbal</vt:lpstr>
      <vt:lpstr>Non-Verbal Video Clip</vt:lpstr>
      <vt:lpstr>Communication Techniques</vt:lpstr>
      <vt:lpstr>Constructive Communication</vt:lpstr>
      <vt:lpstr>Constructive Examples</vt:lpstr>
      <vt:lpstr>Constructive Examples</vt:lpstr>
      <vt:lpstr>Destructive Communication</vt:lpstr>
      <vt:lpstr>Destructive Examples </vt:lpstr>
      <vt:lpstr>Destructive Examples</vt:lpstr>
      <vt:lpstr>Hammer Analogy</vt:lpstr>
      <vt:lpstr>Communication Activity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V_Masters</dc:creator>
  <cp:lastModifiedBy>Vikki</cp:lastModifiedBy>
  <cp:revision>31</cp:revision>
  <cp:lastPrinted>2015-09-22T15:19:37Z</cp:lastPrinted>
  <dcterms:created xsi:type="dcterms:W3CDTF">2012-02-14T04:17:22Z</dcterms:created>
  <dcterms:modified xsi:type="dcterms:W3CDTF">2015-09-22T15:55:04Z</dcterms:modified>
</cp:coreProperties>
</file>