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5"/>
  </p:notesMasterIdLst>
  <p:handoutMasterIdLst>
    <p:handoutMasterId r:id="rId16"/>
  </p:handoutMasterIdLst>
  <p:sldIdLst>
    <p:sldId id="256" r:id="rId3"/>
    <p:sldId id="257" r:id="rId4"/>
    <p:sldId id="267" r:id="rId5"/>
    <p:sldId id="268" r:id="rId6"/>
    <p:sldId id="269" r:id="rId7"/>
    <p:sldId id="258" r:id="rId8"/>
    <p:sldId id="260" r:id="rId9"/>
    <p:sldId id="270" r:id="rId10"/>
    <p:sldId id="271" r:id="rId11"/>
    <p:sldId id="261" r:id="rId12"/>
    <p:sldId id="272" r:id="rId13"/>
    <p:sldId id="273"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78481" autoAdjust="0"/>
  </p:normalViewPr>
  <p:slideViewPr>
    <p:cSldViewPr>
      <p:cViewPr varScale="1">
        <p:scale>
          <a:sx n="58" d="100"/>
          <a:sy n="58" d="100"/>
        </p:scale>
        <p:origin x="1218" y="72"/>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8/31/2015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8/31/2015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1</a:t>
            </a:fld>
            <a:endParaRPr lang="en-US"/>
          </a:p>
        </p:txBody>
      </p:sp>
    </p:spTree>
    <p:extLst>
      <p:ext uri="{BB962C8B-B14F-4D97-AF65-F5344CB8AC3E}">
        <p14:creationId xmlns:p14="http://schemas.microsoft.com/office/powerpoint/2010/main" val="3492989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5</a:t>
            </a:fld>
            <a:endParaRPr lang="en-US"/>
          </a:p>
        </p:txBody>
      </p:sp>
    </p:spTree>
    <p:extLst>
      <p:ext uri="{BB962C8B-B14F-4D97-AF65-F5344CB8AC3E}">
        <p14:creationId xmlns:p14="http://schemas.microsoft.com/office/powerpoint/2010/main" val="3597816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Dramatic play helps unlock a child's potential. Through imaginary play a child develops their creativity, then comes to understand abstract notions, including symbolism, and it helps them understand the framework of their world. Creativity is more than just drawing, painting and making up stories. Creativity is problem solving, understanding how things relate to each other, and abstract thought. Understanding symbolism is a basic step in learning to read and if a child can master pretending a block is a cookie they can grasp how a squiggle can be the letter s and how an s makes a particular sound. Imaginary play helps children understand family units, friendships, good and bad guys, emotions, and the desires of themselves and others.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Constructive play is when children manipulate their environment to create things. This type of play occurs when children build towers and cities with blocks, play in the sand, construct contraptions on the woodworking bench, and draw murals with chalk on the sidewalk. Constructive play allows children to experiment with objects; find out combinations that work and don't work; and learn basic knowledge about stacking, building, drawing, damming, and constructing. It also gives children a sense of accomplishment and empowers them with control of their environment. Children who are comfortable manipulating objects and materials also become good at manipulating words, ideas, and concepts.</a:t>
            </a:r>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7</a:t>
            </a:fld>
            <a:endParaRPr lang="en-US"/>
          </a:p>
        </p:txBody>
      </p:sp>
    </p:spTree>
    <p:extLst>
      <p:ext uri="{BB962C8B-B14F-4D97-AF65-F5344CB8AC3E}">
        <p14:creationId xmlns:p14="http://schemas.microsoft.com/office/powerpoint/2010/main" val="3103626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http://www.earlychildhoodnews.com/earlychildhood/article_view.aspx?ArticleID=426  some</a:t>
            </a:r>
            <a:r>
              <a:rPr lang="en-US" baseline="0" dirty="0" smtClean="0"/>
              <a:t> of the ideas for centers came from this website</a:t>
            </a:r>
          </a:p>
          <a:p>
            <a:endParaRPr lang="en-US" baseline="0" dirty="0" smtClean="0"/>
          </a:p>
          <a:p>
            <a:r>
              <a:rPr lang="en-US" baseline="0" dirty="0" smtClean="0"/>
              <a:t>Math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understanding of basic math concepts begins very early in a child's life. Through play children begin to see relationship concepts like long and short, light and heavy, bigger and smaller. These are building blocks of all measurement concepts and innumerable math lessons in proportions. The greater the amount of objects and play involving them, then the greater the amount of discoveries your child will make.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Science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Play is where a child develops social skills and learns the intricacies of give and take, cooperation and fair play. Taking turns is a basic concept in sharing and fairness that every child learns through play. Through play children can connect with their own culture, and the cultures of others in a safe environment. Building bonds of friendship through play are important to a child's social development and self-esteem. Interaction is a key element in playing with others, problem solving, leadership and empathy all develop through experience.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8</a:t>
            </a:fld>
            <a:endParaRPr lang="en-US"/>
          </a:p>
        </p:txBody>
      </p:sp>
    </p:spTree>
    <p:extLst>
      <p:ext uri="{BB962C8B-B14F-4D97-AF65-F5344CB8AC3E}">
        <p14:creationId xmlns:p14="http://schemas.microsoft.com/office/powerpoint/2010/main" val="2901077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Language &amp; Literacy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of the most important skills children aged 3 to 5 acquire is their ability to understand and become aware of printed material and to enjoy the use of language. These skills have significant impact on a child’s academic abilities as he/she enters elementary school. Early childhood language and literacy development isn't limited to reading, as writing abilities are important as well. Children need ample opportunity to scribble. Scribbling and drawing not only develop the fine motor skills that are required to hold a pencil, but it also helps fine-tune the child's hand-eye coordination to enable writing.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Art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Children are able to use art as a way to express their feelings and a way to use various materials to describe their surroundings, emotions and understanding.  Through the ability to demonstrate their experience with different materials they can learn how to manipulate the supplies, which tends to require gross motor skills which children are trying to learn and understand as well.   Through practicing drawing line and colors students are able to make connections to their own experiences.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9</a:t>
            </a:fld>
            <a:endParaRPr lang="en-US"/>
          </a:p>
        </p:txBody>
      </p:sp>
    </p:spTree>
    <p:extLst>
      <p:ext uri="{BB962C8B-B14F-4D97-AF65-F5344CB8AC3E}">
        <p14:creationId xmlns:p14="http://schemas.microsoft.com/office/powerpoint/2010/main" val="227315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8/31/2015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8/31/2015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8/31/2015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8/31/2015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8/31/2015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8/31/2015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8/31/2015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8/31/2015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8/31/2015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8/31/2015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8/31/2015</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7012" y="304800"/>
            <a:ext cx="9144000" cy="1143000"/>
          </a:xfrm>
        </p:spPr>
        <p:txBody>
          <a:bodyPr/>
          <a:lstStyle/>
          <a:p>
            <a:r>
              <a:rPr lang="en-US" sz="6600" b="1" dirty="0" smtClean="0">
                <a:solidFill>
                  <a:schemeClr val="bg1"/>
                </a:solidFill>
                <a:latin typeface="Calibri" panose="020F0502020204030204" pitchFamily="34" charset="0"/>
              </a:rPr>
              <a:t>Child Development</a:t>
            </a:r>
            <a:endParaRPr lang="en-US" sz="6600" b="1" dirty="0">
              <a:solidFill>
                <a:schemeClr val="bg1"/>
              </a:solidFill>
              <a:latin typeface="Calibri" panose="020F0502020204030204" pitchFamily="34" charset="0"/>
            </a:endParaRPr>
          </a:p>
        </p:txBody>
      </p:sp>
      <p:sp>
        <p:nvSpPr>
          <p:cNvPr id="3" name="Subtitle 2"/>
          <p:cNvSpPr>
            <a:spLocks noGrp="1"/>
          </p:cNvSpPr>
          <p:nvPr>
            <p:ph type="subTitle" idx="1"/>
          </p:nvPr>
        </p:nvSpPr>
        <p:spPr>
          <a:xfrm>
            <a:off x="7008812" y="1371600"/>
            <a:ext cx="2285999" cy="609600"/>
          </a:xfrm>
        </p:spPr>
        <p:txBody>
          <a:bodyPr>
            <a:normAutofit/>
          </a:bodyPr>
          <a:lstStyle/>
          <a:p>
            <a:r>
              <a:rPr lang="en-US" sz="3200" b="1" dirty="0" smtClean="0">
                <a:solidFill>
                  <a:schemeClr val="bg1"/>
                </a:solidFill>
                <a:latin typeface="Calibri" panose="020F0502020204030204" pitchFamily="34" charset="0"/>
              </a:rPr>
              <a:t>Let’s Play </a:t>
            </a:r>
            <a:r>
              <a:rPr lang="en-US" sz="3200" b="1" dirty="0" smtClean="0">
                <a:solidFill>
                  <a:schemeClr val="bg1"/>
                </a:solidFill>
                <a:latin typeface="Calibri" panose="020F0502020204030204" pitchFamily="34" charset="0"/>
                <a:sym typeface="Wingdings" panose="05000000000000000000" pitchFamily="2" charset="2"/>
              </a:rPr>
              <a:t></a:t>
            </a:r>
            <a:endParaRPr lang="en-US" sz="32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b="1" dirty="0" smtClean="0">
                <a:solidFill>
                  <a:schemeClr val="bg1"/>
                </a:solidFill>
                <a:latin typeface="Calibri" panose="020F0502020204030204" pitchFamily="34" charset="0"/>
              </a:rPr>
              <a:t>ABC Day Care Center Plan</a:t>
            </a:r>
            <a:endParaRPr lang="en-US" sz="4400" b="1" dirty="0">
              <a:solidFill>
                <a:schemeClr val="bg1"/>
              </a:solidFill>
              <a:latin typeface="Calibri" panose="020F0502020204030204" pitchFamily="34" charset="0"/>
            </a:endParaRPr>
          </a:p>
        </p:txBody>
      </p:sp>
      <p:sp>
        <p:nvSpPr>
          <p:cNvPr id="4" name="Content Placeholder 3"/>
          <p:cNvSpPr>
            <a:spLocks noGrp="1"/>
          </p:cNvSpPr>
          <p:nvPr>
            <p:ph idx="1"/>
          </p:nvPr>
        </p:nvSpPr>
        <p:spPr/>
        <p:txBody>
          <a:bodyPr>
            <a:noAutofit/>
          </a:bodyPr>
          <a:lstStyle/>
          <a:p>
            <a:r>
              <a:rPr lang="en-US" sz="3200" dirty="0" smtClean="0">
                <a:solidFill>
                  <a:schemeClr val="bg1"/>
                </a:solidFill>
                <a:latin typeface="Calibri" panose="020F0502020204030204" pitchFamily="34" charset="0"/>
              </a:rPr>
              <a:t>Understanding the importance of DAP you want to come up with centers that will enhance the children’s learning and development.</a:t>
            </a:r>
          </a:p>
          <a:p>
            <a:r>
              <a:rPr lang="en-US" sz="3200" dirty="0">
                <a:solidFill>
                  <a:schemeClr val="bg1"/>
                </a:solidFill>
                <a:latin typeface="Calibri" panose="020F0502020204030204" pitchFamily="34" charset="0"/>
              </a:rPr>
              <a:t>L</a:t>
            </a:r>
            <a:r>
              <a:rPr lang="en-US" sz="3200" dirty="0" smtClean="0">
                <a:solidFill>
                  <a:schemeClr val="bg1"/>
                </a:solidFill>
                <a:latin typeface="Calibri" panose="020F0502020204030204" pitchFamily="34" charset="0"/>
              </a:rPr>
              <a:t>earning </a:t>
            </a:r>
            <a:r>
              <a:rPr lang="en-US" sz="3200" dirty="0">
                <a:solidFill>
                  <a:schemeClr val="bg1"/>
                </a:solidFill>
                <a:latin typeface="Calibri" panose="020F0502020204030204" pitchFamily="34" charset="0"/>
              </a:rPr>
              <a:t>C</a:t>
            </a:r>
            <a:r>
              <a:rPr lang="en-US" sz="3200" dirty="0" smtClean="0">
                <a:solidFill>
                  <a:schemeClr val="bg1"/>
                </a:solidFill>
                <a:latin typeface="Calibri" panose="020F0502020204030204" pitchFamily="34" charset="0"/>
              </a:rPr>
              <a:t>enters</a:t>
            </a:r>
          </a:p>
          <a:p>
            <a:pPr lvl="1"/>
            <a:r>
              <a:rPr lang="en-US" sz="3200" dirty="0" smtClean="0">
                <a:solidFill>
                  <a:schemeClr val="bg1"/>
                </a:solidFill>
                <a:latin typeface="Calibri" panose="020F0502020204030204" pitchFamily="34" charset="0"/>
              </a:rPr>
              <a:t>Math/Science</a:t>
            </a:r>
          </a:p>
          <a:p>
            <a:pPr lvl="1"/>
            <a:r>
              <a:rPr lang="en-US" sz="3200" dirty="0" smtClean="0">
                <a:solidFill>
                  <a:schemeClr val="bg1"/>
                </a:solidFill>
                <a:latin typeface="Calibri" panose="020F0502020204030204" pitchFamily="34" charset="0"/>
              </a:rPr>
              <a:t>Dramatic Play</a:t>
            </a:r>
          </a:p>
          <a:p>
            <a:pPr lvl="1"/>
            <a:r>
              <a:rPr lang="en-US" sz="3200" dirty="0" smtClean="0">
                <a:solidFill>
                  <a:schemeClr val="bg1"/>
                </a:solidFill>
                <a:latin typeface="Calibri" panose="020F0502020204030204" pitchFamily="34" charset="0"/>
              </a:rPr>
              <a:t>Construction</a:t>
            </a:r>
          </a:p>
          <a:p>
            <a:pPr lvl="1"/>
            <a:r>
              <a:rPr lang="en-US" sz="3200" dirty="0" smtClean="0">
                <a:solidFill>
                  <a:schemeClr val="bg1"/>
                </a:solidFill>
                <a:latin typeface="Calibri" panose="020F0502020204030204" pitchFamily="34" charset="0"/>
              </a:rPr>
              <a:t>Art/Literacy</a:t>
            </a:r>
          </a:p>
          <a:p>
            <a:endParaRPr lang="en-US" sz="3200" dirty="0" smtClean="0">
              <a:solidFill>
                <a:schemeClr val="bg1"/>
              </a:solidFill>
              <a:latin typeface="Calibri" panose="020F0502020204030204" pitchFamily="34" charset="0"/>
            </a:endParaRPr>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b="1" dirty="0" smtClean="0">
                <a:solidFill>
                  <a:schemeClr val="bg1"/>
                </a:solidFill>
                <a:latin typeface="Calibri" panose="020F0502020204030204" pitchFamily="34" charset="0"/>
              </a:rPr>
              <a:t>ABC Day Care Center Plan</a:t>
            </a:r>
            <a:endParaRPr lang="en-US" sz="4400" b="1" dirty="0">
              <a:solidFill>
                <a:schemeClr val="bg1"/>
              </a:solidFill>
              <a:latin typeface="Calibri" panose="020F0502020204030204" pitchFamily="34" charset="0"/>
            </a:endParaRPr>
          </a:p>
        </p:txBody>
      </p:sp>
      <p:sp>
        <p:nvSpPr>
          <p:cNvPr id="4" name="Content Placeholder 3"/>
          <p:cNvSpPr>
            <a:spLocks noGrp="1"/>
          </p:cNvSpPr>
          <p:nvPr>
            <p:ph idx="1"/>
          </p:nvPr>
        </p:nvSpPr>
        <p:spPr/>
        <p:txBody>
          <a:bodyPr>
            <a:noAutofit/>
          </a:bodyPr>
          <a:lstStyle/>
          <a:p>
            <a:r>
              <a:rPr lang="en-US" sz="3200" dirty="0" smtClean="0">
                <a:solidFill>
                  <a:schemeClr val="bg1"/>
                </a:solidFill>
                <a:latin typeface="Calibri" panose="020F0502020204030204" pitchFamily="34" charset="0"/>
              </a:rPr>
              <a:t>“Learning Center”</a:t>
            </a:r>
          </a:p>
          <a:p>
            <a:pPr lvl="1"/>
            <a:r>
              <a:rPr lang="en-US" sz="3200" dirty="0" smtClean="0">
                <a:solidFill>
                  <a:schemeClr val="bg1"/>
                </a:solidFill>
                <a:latin typeface="Calibri" panose="020F0502020204030204" pitchFamily="34" charset="0"/>
              </a:rPr>
              <a:t>Explain the activity you have chosen for the center</a:t>
            </a:r>
          </a:p>
          <a:p>
            <a:r>
              <a:rPr lang="en-US" sz="3200" dirty="0" smtClean="0">
                <a:solidFill>
                  <a:schemeClr val="bg1"/>
                </a:solidFill>
                <a:latin typeface="Calibri" panose="020F0502020204030204" pitchFamily="34" charset="0"/>
              </a:rPr>
              <a:t>“How is it age appropriate?”</a:t>
            </a:r>
          </a:p>
          <a:p>
            <a:pPr lvl="1"/>
            <a:r>
              <a:rPr lang="en-US" sz="3200" dirty="0" smtClean="0">
                <a:solidFill>
                  <a:schemeClr val="bg1"/>
                </a:solidFill>
                <a:latin typeface="Calibri" panose="020F0502020204030204" pitchFamily="34" charset="0"/>
              </a:rPr>
              <a:t>Explain how the activity is appropriate for the children participating.</a:t>
            </a:r>
          </a:p>
          <a:p>
            <a:r>
              <a:rPr lang="en-US" sz="3200" dirty="0" smtClean="0">
                <a:solidFill>
                  <a:schemeClr val="bg1"/>
                </a:solidFill>
                <a:latin typeface="Calibri" panose="020F0502020204030204" pitchFamily="34" charset="0"/>
              </a:rPr>
              <a:t>“What will the children learn?”</a:t>
            </a:r>
          </a:p>
          <a:p>
            <a:pPr lvl="1"/>
            <a:r>
              <a:rPr lang="en-US" sz="3200" dirty="0" smtClean="0">
                <a:solidFill>
                  <a:schemeClr val="bg1"/>
                </a:solidFill>
                <a:latin typeface="Calibri" panose="020F0502020204030204" pitchFamily="34" charset="0"/>
              </a:rPr>
              <a:t>Explain what the children will learn from completing the center.</a:t>
            </a:r>
          </a:p>
          <a:p>
            <a:pPr lvl="1"/>
            <a:endParaRPr lang="en-US" sz="2800" dirty="0" smtClean="0">
              <a:solidFill>
                <a:schemeClr val="bg1"/>
              </a:solidFill>
              <a:latin typeface="Calibri" panose="020F0502020204030204" pitchFamily="34" charset="0"/>
            </a:endParaRPr>
          </a:p>
        </p:txBody>
      </p:sp>
    </p:spTree>
    <p:extLst>
      <p:ext uri="{BB962C8B-B14F-4D97-AF65-F5344CB8AC3E}">
        <p14:creationId xmlns:p14="http://schemas.microsoft.com/office/powerpoint/2010/main" val="1419830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b="1" dirty="0" smtClean="0">
                <a:solidFill>
                  <a:schemeClr val="bg1"/>
                </a:solidFill>
                <a:latin typeface="Calibri" panose="020F0502020204030204" pitchFamily="34" charset="0"/>
              </a:rPr>
              <a:t>ABC Day Care Center Plan</a:t>
            </a:r>
            <a:endParaRPr lang="en-US" sz="4400" b="1" dirty="0">
              <a:solidFill>
                <a:schemeClr val="bg1"/>
              </a:solidFill>
              <a:latin typeface="Calibri" panose="020F0502020204030204" pitchFamily="34" charset="0"/>
            </a:endParaRPr>
          </a:p>
        </p:txBody>
      </p:sp>
      <p:sp>
        <p:nvSpPr>
          <p:cNvPr id="4" name="Content Placeholder 3"/>
          <p:cNvSpPr>
            <a:spLocks noGrp="1"/>
          </p:cNvSpPr>
          <p:nvPr>
            <p:ph idx="1"/>
          </p:nvPr>
        </p:nvSpPr>
        <p:spPr/>
        <p:txBody>
          <a:bodyPr>
            <a:noAutofit/>
          </a:bodyPr>
          <a:lstStyle/>
          <a:p>
            <a:r>
              <a:rPr lang="en-US" sz="3200" dirty="0" smtClean="0">
                <a:solidFill>
                  <a:schemeClr val="bg1"/>
                </a:solidFill>
                <a:latin typeface="Calibri" panose="020F0502020204030204" pitchFamily="34" charset="0"/>
              </a:rPr>
              <a:t>Work with a partner.</a:t>
            </a:r>
          </a:p>
          <a:p>
            <a:r>
              <a:rPr lang="en-US" sz="3200" dirty="0" smtClean="0">
                <a:solidFill>
                  <a:schemeClr val="bg1"/>
                </a:solidFill>
                <a:latin typeface="Calibri" panose="020F0502020204030204" pitchFamily="34" charset="0"/>
              </a:rPr>
              <a:t>Everyone fill out their own sheet.</a:t>
            </a:r>
          </a:p>
          <a:p>
            <a:r>
              <a:rPr lang="en-US" sz="3200" dirty="0" smtClean="0">
                <a:solidFill>
                  <a:schemeClr val="bg1"/>
                </a:solidFill>
                <a:latin typeface="Calibri" panose="020F0502020204030204" pitchFamily="34" charset="0"/>
              </a:rPr>
              <a:t>Due next class period.</a:t>
            </a:r>
          </a:p>
          <a:p>
            <a:pPr lvl="1"/>
            <a:endParaRPr lang="en-US" sz="2800" dirty="0" smtClean="0">
              <a:solidFill>
                <a:schemeClr val="bg1"/>
              </a:solidFill>
              <a:latin typeface="Calibri" panose="020F0502020204030204" pitchFamily="34" charset="0"/>
            </a:endParaRPr>
          </a:p>
        </p:txBody>
      </p:sp>
    </p:spTree>
    <p:extLst>
      <p:ext uri="{BB962C8B-B14F-4D97-AF65-F5344CB8AC3E}">
        <p14:creationId xmlns:p14="http://schemas.microsoft.com/office/powerpoint/2010/main" val="13238137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smtClean="0">
                <a:solidFill>
                  <a:schemeClr val="bg1"/>
                </a:solidFill>
                <a:latin typeface="Calibri" panose="020F0502020204030204" pitchFamily="34" charset="0"/>
              </a:rPr>
              <a:t>Math in FACS</a:t>
            </a:r>
            <a:endParaRPr lang="en-US" sz="4400" b="1" dirty="0">
              <a:solidFill>
                <a:schemeClr val="bg1"/>
              </a:solidFill>
              <a:latin typeface="Calibri" panose="020F0502020204030204" pitchFamily="34" charset="0"/>
            </a:endParaRPr>
          </a:p>
        </p:txBody>
      </p:sp>
      <p:sp>
        <p:nvSpPr>
          <p:cNvPr id="14" name="Content Placeholder 13"/>
          <p:cNvSpPr>
            <a:spLocks noGrp="1"/>
          </p:cNvSpPr>
          <p:nvPr>
            <p:ph idx="1"/>
          </p:nvPr>
        </p:nvSpPr>
        <p:spPr/>
        <p:txBody>
          <a:bodyPr>
            <a:normAutofit lnSpcReduction="10000"/>
          </a:bodyPr>
          <a:lstStyle/>
          <a:p>
            <a:pPr marL="457200" indent="-457200">
              <a:buAutoNum type="arabicPeriod"/>
            </a:pPr>
            <a:endParaRPr lang="en-US" dirty="0" smtClean="0">
              <a:solidFill>
                <a:schemeClr val="bg1"/>
              </a:solidFill>
              <a:latin typeface="Calibri" panose="020F0502020204030204" pitchFamily="34" charset="0"/>
            </a:endParaRPr>
          </a:p>
          <a:p>
            <a:pPr marL="457200" indent="-457200">
              <a:buAutoNum type="arabicPeriod"/>
            </a:pPr>
            <a:r>
              <a:rPr lang="en-US" dirty="0" smtClean="0">
                <a:solidFill>
                  <a:schemeClr val="bg1"/>
                </a:solidFill>
                <a:latin typeface="Calibri" panose="020F0502020204030204" pitchFamily="34" charset="0"/>
              </a:rPr>
              <a:t>Solve: </a:t>
            </a:r>
          </a:p>
          <a:p>
            <a:pPr marL="457200" indent="-457200">
              <a:buAutoNum type="arabicPeriod"/>
            </a:pPr>
            <a:endParaRPr lang="en-US" dirty="0">
              <a:solidFill>
                <a:schemeClr val="bg1"/>
              </a:solidFill>
              <a:latin typeface="Calibri" panose="020F0502020204030204" pitchFamily="34" charset="0"/>
            </a:endParaRPr>
          </a:p>
          <a:p>
            <a:pPr marL="457200" indent="-457200">
              <a:buAutoNum type="arabicPeriod"/>
            </a:pPr>
            <a:endParaRPr lang="en-US" dirty="0" smtClean="0">
              <a:solidFill>
                <a:schemeClr val="bg1"/>
              </a:solidFill>
              <a:latin typeface="Calibri" panose="020F0502020204030204" pitchFamily="34" charset="0"/>
            </a:endParaRPr>
          </a:p>
          <a:p>
            <a:pPr marL="457200" indent="-457200">
              <a:buAutoNum type="arabicPeriod"/>
            </a:pPr>
            <a:r>
              <a:rPr lang="en-US" dirty="0" smtClean="0">
                <a:solidFill>
                  <a:schemeClr val="bg1"/>
                </a:solidFill>
                <a:latin typeface="Calibri" panose="020F0502020204030204" pitchFamily="34" charset="0"/>
              </a:rPr>
              <a:t>Solve: </a:t>
            </a:r>
          </a:p>
          <a:p>
            <a:pPr marL="457200" indent="-457200">
              <a:buAutoNum type="arabicPeriod"/>
            </a:pPr>
            <a:endParaRPr lang="en-US" dirty="0">
              <a:solidFill>
                <a:schemeClr val="bg1"/>
              </a:solidFill>
              <a:latin typeface="Calibri" panose="020F0502020204030204" pitchFamily="34" charset="0"/>
            </a:endParaRPr>
          </a:p>
          <a:p>
            <a:pPr marL="457200" indent="-457200">
              <a:buAutoNum type="arabicPeriod"/>
            </a:pPr>
            <a:endParaRPr lang="en-US" dirty="0" smtClean="0">
              <a:solidFill>
                <a:schemeClr val="bg1"/>
              </a:solidFill>
              <a:latin typeface="Calibri" panose="020F0502020204030204" pitchFamily="34" charset="0"/>
            </a:endParaRPr>
          </a:p>
          <a:p>
            <a:pPr marL="457200" indent="-457200">
              <a:buAutoNum type="arabicPeriod"/>
            </a:pPr>
            <a:r>
              <a:rPr lang="en-US" dirty="0" smtClean="0">
                <a:solidFill>
                  <a:schemeClr val="bg1"/>
                </a:solidFill>
                <a:latin typeface="Calibri" panose="020F0502020204030204" pitchFamily="34" charset="0"/>
              </a:rPr>
              <a:t>Solve: </a:t>
            </a:r>
            <a:endParaRPr lang="en-US" dirty="0">
              <a:solidFill>
                <a:schemeClr val="bg1"/>
              </a:solidFill>
              <a:latin typeface="Calibri" panose="020F0502020204030204" pitchFamily="34" charset="0"/>
            </a:endParaRPr>
          </a:p>
        </p:txBody>
      </p:sp>
      <mc:AlternateContent xmlns:mc="http://schemas.openxmlformats.org/markup-compatibility/2006" xmlns:a14="http://schemas.microsoft.com/office/drawing/2010/main">
        <mc:Choice Requires="a14">
          <p:sp>
            <p:nvSpPr>
              <p:cNvPr id="2" name="Rectangle 1"/>
              <p:cNvSpPr/>
              <p:nvPr/>
            </p:nvSpPr>
            <p:spPr>
              <a:xfrm>
                <a:off x="3337244" y="1591125"/>
                <a:ext cx="3429000" cy="183787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nary>
                        <m:naryPr>
                          <m:chr m:val="∑"/>
                          <m:limLoc m:val="undOvr"/>
                          <m:grow m:val="on"/>
                          <m:ctrlPr>
                            <a:rPr lang="en-US" sz="3200" i="1" smtClean="0">
                              <a:solidFill>
                                <a:schemeClr val="bg1"/>
                              </a:solidFill>
                              <a:latin typeface="Cambria Math" panose="02040503050406030204" pitchFamily="18" charset="0"/>
                            </a:rPr>
                          </m:ctrlPr>
                        </m:naryPr>
                        <m:sub>
                          <m:r>
                            <a:rPr lang="en-US" sz="3200" i="1">
                              <a:solidFill>
                                <a:schemeClr val="bg1"/>
                              </a:solidFill>
                              <a:latin typeface="Cambria Math" panose="02040503050406030204" pitchFamily="18" charset="0"/>
                            </a:rPr>
                            <m:t>𝑛</m:t>
                          </m:r>
                          <m:r>
                            <a:rPr lang="en-US" sz="3200" i="0">
                              <a:solidFill>
                                <a:schemeClr val="bg1"/>
                              </a:solidFill>
                              <a:latin typeface="Cambria Math" panose="02040503050406030204" pitchFamily="18" charset="0"/>
                            </a:rPr>
                            <m:t>=5</m:t>
                          </m:r>
                        </m:sub>
                        <m:sup>
                          <m:r>
                            <a:rPr lang="en-US" sz="3200" i="1">
                              <a:solidFill>
                                <a:schemeClr val="bg1"/>
                              </a:solidFill>
                              <a:latin typeface="Cambria Math" panose="02040503050406030204" pitchFamily="18" charset="0"/>
                            </a:rPr>
                            <m:t>𝑛</m:t>
                          </m:r>
                          <m:r>
                            <a:rPr lang="en-US" sz="3200" i="0">
                              <a:solidFill>
                                <a:schemeClr val="bg1"/>
                              </a:solidFill>
                              <a:latin typeface="Cambria Math" panose="02040503050406030204" pitchFamily="18" charset="0"/>
                            </a:rPr>
                            <m:t>=∞</m:t>
                          </m:r>
                        </m:sup>
                        <m:e>
                          <m:r>
                            <a:rPr lang="en-US" sz="3200" i="1">
                              <a:solidFill>
                                <a:schemeClr val="bg1"/>
                              </a:solidFill>
                              <a:latin typeface="Cambria Math" panose="02040503050406030204" pitchFamily="18" charset="0"/>
                            </a:rPr>
                            <m:t>𝑓</m:t>
                          </m:r>
                          <m:d>
                            <m:dPr>
                              <m:ctrlPr>
                                <a:rPr lang="en-US" sz="3200" i="1">
                                  <a:solidFill>
                                    <a:schemeClr val="bg1"/>
                                  </a:solidFill>
                                  <a:latin typeface="Cambria Math" panose="02040503050406030204" pitchFamily="18" charset="0"/>
                                </a:rPr>
                              </m:ctrlPr>
                            </m:dPr>
                            <m:e>
                              <m:r>
                                <a:rPr lang="en-US" sz="3200" i="1">
                                  <a:solidFill>
                                    <a:schemeClr val="bg1"/>
                                  </a:solidFill>
                                  <a:latin typeface="Cambria Math" panose="02040503050406030204" pitchFamily="18" charset="0"/>
                                </a:rPr>
                                <m:t>𝑥</m:t>
                              </m:r>
                            </m:e>
                          </m:d>
                          <m:f>
                            <m:fPr>
                              <m:ctrlPr>
                                <a:rPr lang="en-US" sz="3200" i="1">
                                  <a:solidFill>
                                    <a:schemeClr val="bg1"/>
                                  </a:solidFill>
                                  <a:latin typeface="Cambria Math" panose="02040503050406030204" pitchFamily="18" charset="0"/>
                                </a:rPr>
                              </m:ctrlPr>
                            </m:fPr>
                            <m:num>
                              <m:r>
                                <a:rPr lang="en-US" sz="3200" i="0">
                                  <a:solidFill>
                                    <a:schemeClr val="bg1"/>
                                  </a:solidFill>
                                  <a:latin typeface="Cambria Math" panose="02040503050406030204" pitchFamily="18" charset="0"/>
                                </a:rPr>
                                <m:t>ⅆ</m:t>
                              </m:r>
                              <m:r>
                                <a:rPr lang="en-US" sz="3200" i="1">
                                  <a:solidFill>
                                    <a:schemeClr val="bg1"/>
                                  </a:solidFill>
                                  <a:latin typeface="Cambria Math" panose="02040503050406030204" pitchFamily="18" charset="0"/>
                                </a:rPr>
                                <m:t>𝑥</m:t>
                              </m:r>
                            </m:num>
                            <m:den>
                              <m:r>
                                <a:rPr lang="en-US" sz="3200" i="0">
                                  <a:solidFill>
                                    <a:schemeClr val="bg1"/>
                                  </a:solidFill>
                                  <a:latin typeface="Cambria Math" panose="02040503050406030204" pitchFamily="18" charset="0"/>
                                </a:rPr>
                                <m:t>ⅆ</m:t>
                              </m:r>
                              <m:r>
                                <a:rPr lang="en-US" sz="3200" i="1">
                                  <a:solidFill>
                                    <a:schemeClr val="bg1"/>
                                  </a:solidFill>
                                  <a:latin typeface="Cambria Math" panose="02040503050406030204" pitchFamily="18" charset="0"/>
                                </a:rPr>
                                <m:t>𝑦</m:t>
                              </m:r>
                            </m:den>
                          </m:f>
                          <m:f>
                            <m:fPr>
                              <m:ctrlPr>
                                <a:rPr lang="en-US" sz="3200" i="1">
                                  <a:solidFill>
                                    <a:schemeClr val="bg1"/>
                                  </a:solidFill>
                                  <a:latin typeface="Cambria Math" panose="02040503050406030204" pitchFamily="18" charset="0"/>
                                </a:rPr>
                              </m:ctrlPr>
                            </m:fPr>
                            <m:num>
                              <m:func>
                                <m:funcPr>
                                  <m:ctrlPr>
                                    <a:rPr lang="en-US" sz="3200" i="1">
                                      <a:solidFill>
                                        <a:schemeClr val="bg1"/>
                                      </a:solidFill>
                                      <a:latin typeface="Cambria Math" panose="02040503050406030204" pitchFamily="18" charset="0"/>
                                    </a:rPr>
                                  </m:ctrlPr>
                                </m:funcPr>
                                <m:fName>
                                  <m:r>
                                    <m:rPr>
                                      <m:sty m:val="p"/>
                                    </m:rPr>
                                    <a:rPr lang="en-US" sz="3200" i="0">
                                      <a:solidFill>
                                        <a:schemeClr val="bg1"/>
                                      </a:solidFill>
                                      <a:latin typeface="Cambria Math" panose="02040503050406030204" pitchFamily="18" charset="0"/>
                                    </a:rPr>
                                    <m:t>ln</m:t>
                                  </m:r>
                                </m:fName>
                                <m:e>
                                  <m:d>
                                    <m:dPr>
                                      <m:ctrlPr>
                                        <a:rPr lang="en-US" sz="3200" i="1">
                                          <a:solidFill>
                                            <a:schemeClr val="bg1"/>
                                          </a:solidFill>
                                          <a:latin typeface="Cambria Math" panose="02040503050406030204" pitchFamily="18" charset="0"/>
                                        </a:rPr>
                                      </m:ctrlPr>
                                    </m:dPr>
                                    <m:e>
                                      <m:r>
                                        <a:rPr lang="en-US" sz="3200" i="1">
                                          <a:solidFill>
                                            <a:schemeClr val="bg1"/>
                                          </a:solidFill>
                                          <a:latin typeface="Cambria Math" panose="02040503050406030204" pitchFamily="18" charset="0"/>
                                        </a:rPr>
                                        <m:t>𝑥</m:t>
                                      </m:r>
                                      <m:r>
                                        <a:rPr lang="en-US" sz="3200" i="0">
                                          <a:solidFill>
                                            <a:schemeClr val="bg1"/>
                                          </a:solidFill>
                                          <a:latin typeface="Cambria Math" panose="02040503050406030204" pitchFamily="18" charset="0"/>
                                        </a:rPr>
                                        <m:t>−6</m:t>
                                      </m:r>
                                    </m:e>
                                  </m:d>
                                </m:e>
                              </m:func>
                            </m:num>
                            <m:den>
                              <m:sSup>
                                <m:sSupPr>
                                  <m:ctrlPr>
                                    <a:rPr lang="en-US" sz="3200" i="1">
                                      <a:solidFill>
                                        <a:schemeClr val="bg1"/>
                                      </a:solidFill>
                                      <a:latin typeface="Cambria Math" panose="02040503050406030204" pitchFamily="18" charset="0"/>
                                    </a:rPr>
                                  </m:ctrlPr>
                                </m:sSupPr>
                                <m:e>
                                  <m:r>
                                    <a:rPr lang="en-US" sz="3200" i="1">
                                      <a:solidFill>
                                        <a:schemeClr val="bg1"/>
                                      </a:solidFill>
                                      <a:latin typeface="Cambria Math" panose="02040503050406030204" pitchFamily="18" charset="0"/>
                                    </a:rPr>
                                    <m:t>𝑥</m:t>
                                  </m:r>
                                </m:e>
                                <m:sup>
                                  <m:r>
                                    <a:rPr lang="en-US" sz="3200" i="0">
                                      <a:solidFill>
                                        <a:schemeClr val="bg1"/>
                                      </a:solidFill>
                                      <a:latin typeface="Cambria Math" panose="02040503050406030204" pitchFamily="18" charset="0"/>
                                    </a:rPr>
                                    <m:t>2</m:t>
                                  </m:r>
                                </m:sup>
                              </m:sSup>
                              <m:r>
                                <a:rPr lang="en-US" sz="3200" i="0">
                                  <a:solidFill>
                                    <a:schemeClr val="bg1"/>
                                  </a:solidFill>
                                  <a:latin typeface="Cambria Math" panose="02040503050406030204" pitchFamily="18" charset="0"/>
                                </a:rPr>
                                <m:t>−5</m:t>
                              </m:r>
                            </m:den>
                          </m:f>
                        </m:e>
                      </m:nary>
                    </m:oMath>
                  </m:oMathPara>
                </a14:m>
                <a:endParaRPr lang="en-US" dirty="0">
                  <a:solidFill>
                    <a:schemeClr val="bg1"/>
                  </a:solidFill>
                  <a:latin typeface="Calibri" panose="020F050202020403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3337244" y="1591125"/>
                <a:ext cx="3429000" cy="1837875"/>
              </a:xfrm>
              <a:prstGeom prst="rect">
                <a:avLst/>
              </a:prstGeom>
              <a:blipFill rotWithShape="0">
                <a:blip r:embed="rId2"/>
                <a:stretch>
                  <a:fillRect r="-172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3076908" y="3875193"/>
                <a:ext cx="5442644"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200" smtClean="0">
                          <a:solidFill>
                            <a:schemeClr val="bg1"/>
                          </a:solidFill>
                          <a:latin typeface="Cambria Math" panose="02040503050406030204" pitchFamily="18" charset="0"/>
                        </a:rPr>
                        <m:t>3</m:t>
                      </m:r>
                      <m:sSup>
                        <m:sSupPr>
                          <m:ctrlPr>
                            <a:rPr lang="en-US" sz="3200" i="1">
                              <a:solidFill>
                                <a:schemeClr val="bg1"/>
                              </a:solidFill>
                              <a:latin typeface="Cambria Math" panose="02040503050406030204" pitchFamily="18" charset="0"/>
                            </a:rPr>
                          </m:ctrlPr>
                        </m:sSupPr>
                        <m:e>
                          <m:r>
                            <a:rPr lang="en-US" sz="3200" i="1">
                              <a:solidFill>
                                <a:schemeClr val="bg1"/>
                              </a:solidFill>
                              <a:latin typeface="Cambria Math" panose="02040503050406030204" pitchFamily="18" charset="0"/>
                            </a:rPr>
                            <m:t>𝑥</m:t>
                          </m:r>
                        </m:e>
                        <m:sup>
                          <m:r>
                            <a:rPr lang="en-US" sz="3200" i="0">
                              <a:solidFill>
                                <a:schemeClr val="bg1"/>
                              </a:solidFill>
                              <a:latin typeface="Cambria Math" panose="02040503050406030204" pitchFamily="18" charset="0"/>
                            </a:rPr>
                            <m:t>2</m:t>
                          </m:r>
                        </m:sup>
                      </m:sSup>
                      <m:r>
                        <a:rPr lang="en-US" sz="3200" i="0">
                          <a:solidFill>
                            <a:schemeClr val="bg1"/>
                          </a:solidFill>
                          <a:latin typeface="Cambria Math" panose="02040503050406030204" pitchFamily="18" charset="0"/>
                        </a:rPr>
                        <m:t>+9</m:t>
                      </m:r>
                      <m:r>
                        <a:rPr lang="en-US" sz="3200" i="1">
                          <a:solidFill>
                            <a:schemeClr val="bg1"/>
                          </a:solidFill>
                          <a:latin typeface="Cambria Math" panose="02040503050406030204" pitchFamily="18" charset="0"/>
                        </a:rPr>
                        <m:t>𝑥</m:t>
                      </m:r>
                      <m:r>
                        <a:rPr lang="en-US" sz="3200" i="0">
                          <a:solidFill>
                            <a:schemeClr val="bg1"/>
                          </a:solidFill>
                          <a:latin typeface="Cambria Math" panose="02040503050406030204" pitchFamily="18" charset="0"/>
                        </a:rPr>
                        <m:t>−7=4</m:t>
                      </m:r>
                      <m:sSup>
                        <m:sSupPr>
                          <m:ctrlPr>
                            <a:rPr lang="en-US" sz="3200" i="1">
                              <a:solidFill>
                                <a:schemeClr val="bg1"/>
                              </a:solidFill>
                              <a:latin typeface="Cambria Math" panose="02040503050406030204" pitchFamily="18" charset="0"/>
                            </a:rPr>
                          </m:ctrlPr>
                        </m:sSupPr>
                        <m:e>
                          <m:r>
                            <a:rPr lang="en-US" sz="3200" i="1">
                              <a:solidFill>
                                <a:schemeClr val="bg1"/>
                              </a:solidFill>
                              <a:latin typeface="Cambria Math" panose="02040503050406030204" pitchFamily="18" charset="0"/>
                            </a:rPr>
                            <m:t>𝑥</m:t>
                          </m:r>
                        </m:e>
                        <m:sup>
                          <m:r>
                            <a:rPr lang="en-US" sz="3200" i="0">
                              <a:solidFill>
                                <a:schemeClr val="bg1"/>
                              </a:solidFill>
                              <a:latin typeface="Cambria Math" panose="02040503050406030204" pitchFamily="18" charset="0"/>
                            </a:rPr>
                            <m:t>2</m:t>
                          </m:r>
                        </m:sup>
                      </m:sSup>
                      <m:r>
                        <a:rPr lang="en-US" sz="3200" i="0">
                          <a:solidFill>
                            <a:schemeClr val="bg1"/>
                          </a:solidFill>
                          <a:latin typeface="Cambria Math" panose="02040503050406030204" pitchFamily="18" charset="0"/>
                        </a:rPr>
                        <m:t>+2</m:t>
                      </m:r>
                      <m:r>
                        <a:rPr lang="en-US" sz="3200" i="1">
                          <a:solidFill>
                            <a:schemeClr val="bg1"/>
                          </a:solidFill>
                          <a:latin typeface="Cambria Math" panose="02040503050406030204" pitchFamily="18" charset="0"/>
                        </a:rPr>
                        <m:t>𝑥</m:t>
                      </m:r>
                      <m:r>
                        <a:rPr lang="en-US" sz="3200" i="0">
                          <a:solidFill>
                            <a:schemeClr val="bg1"/>
                          </a:solidFill>
                          <a:latin typeface="Cambria Math" panose="02040503050406030204" pitchFamily="18" charset="0"/>
                        </a:rPr>
                        <m:t>+1</m:t>
                      </m:r>
                    </m:oMath>
                  </m:oMathPara>
                </a14:m>
                <a:endParaRPr lang="en-US" dirty="0">
                  <a:solidFill>
                    <a:schemeClr val="bg1"/>
                  </a:solidFill>
                  <a:latin typeface="Calibri" panose="020F0502020204030204" pitchFamily="34"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3076908" y="3875193"/>
                <a:ext cx="5442644" cy="584775"/>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3076908" y="5486400"/>
                <a:ext cx="1974836" cy="584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200" i="1" smtClean="0">
                          <a:solidFill>
                            <a:schemeClr val="bg1"/>
                          </a:solidFill>
                          <a:latin typeface="Cambria Math" panose="02040503050406030204" pitchFamily="18" charset="0"/>
                        </a:rPr>
                        <m:t>𝑥</m:t>
                      </m:r>
                      <m:r>
                        <a:rPr lang="en-US" sz="3200" i="0">
                          <a:solidFill>
                            <a:schemeClr val="bg1"/>
                          </a:solidFill>
                          <a:latin typeface="Cambria Math" panose="02040503050406030204" pitchFamily="18" charset="0"/>
                        </a:rPr>
                        <m:t>+2=3</m:t>
                      </m:r>
                    </m:oMath>
                  </m:oMathPara>
                </a14:m>
                <a:endParaRPr lang="en-US" sz="3200" dirty="0">
                  <a:solidFill>
                    <a:schemeClr val="bg1"/>
                  </a:solidFill>
                  <a:latin typeface="Calibri" panose="020F0502020204030204" pitchFamily="34"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3076908" y="5486400"/>
                <a:ext cx="1974836" cy="584775"/>
              </a:xfrm>
              <a:prstGeom prst="rect">
                <a:avLst/>
              </a:prstGeom>
              <a:blipFill rotWithShape="0">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chemeClr val="bg1"/>
                </a:solidFill>
                <a:latin typeface="Calibri" panose="020F0502020204030204" pitchFamily="34" charset="0"/>
              </a:rPr>
              <a:t>WHAT?!?!</a:t>
            </a:r>
            <a:endParaRPr lang="en-US" sz="4400" b="1" dirty="0">
              <a:solidFill>
                <a:schemeClr val="bg1"/>
              </a:solidFill>
              <a:latin typeface="Calibri" panose="020F0502020204030204" pitchFamily="34" charset="0"/>
            </a:endParaRPr>
          </a:p>
        </p:txBody>
      </p:sp>
      <p:sp>
        <p:nvSpPr>
          <p:cNvPr id="3" name="Content Placeholder 2"/>
          <p:cNvSpPr>
            <a:spLocks noGrp="1"/>
          </p:cNvSpPr>
          <p:nvPr>
            <p:ph idx="1"/>
          </p:nvPr>
        </p:nvSpPr>
        <p:spPr/>
        <p:txBody>
          <a:bodyPr>
            <a:normAutofit/>
          </a:bodyPr>
          <a:lstStyle/>
          <a:p>
            <a:pPr lvl="0"/>
            <a:r>
              <a:rPr lang="en-US" sz="3200" dirty="0">
                <a:solidFill>
                  <a:schemeClr val="bg1"/>
                </a:solidFill>
                <a:latin typeface="Calibri" panose="020F0502020204030204" pitchFamily="34" charset="0"/>
              </a:rPr>
              <a:t>How did you feel?  </a:t>
            </a:r>
            <a:endParaRPr lang="en-US" sz="3200" dirty="0" smtClean="0">
              <a:solidFill>
                <a:schemeClr val="bg1"/>
              </a:solidFill>
              <a:latin typeface="Calibri" panose="020F0502020204030204" pitchFamily="34" charset="0"/>
            </a:endParaRPr>
          </a:p>
          <a:p>
            <a:pPr lvl="0"/>
            <a:r>
              <a:rPr lang="en-US" sz="3200" dirty="0" smtClean="0">
                <a:solidFill>
                  <a:schemeClr val="bg1"/>
                </a:solidFill>
                <a:latin typeface="Calibri" panose="020F0502020204030204" pitchFamily="34" charset="0"/>
              </a:rPr>
              <a:t>Was </a:t>
            </a:r>
            <a:r>
              <a:rPr lang="en-US" sz="3200" dirty="0">
                <a:solidFill>
                  <a:schemeClr val="bg1"/>
                </a:solidFill>
                <a:latin typeface="Calibri" panose="020F0502020204030204" pitchFamily="34" charset="0"/>
              </a:rPr>
              <a:t>the questions really appropriate for your age? </a:t>
            </a:r>
          </a:p>
          <a:p>
            <a:pPr lvl="0"/>
            <a:r>
              <a:rPr lang="en-US" sz="3200" dirty="0" smtClean="0">
                <a:solidFill>
                  <a:schemeClr val="bg1"/>
                </a:solidFill>
                <a:latin typeface="Calibri" panose="020F0502020204030204" pitchFamily="34" charset="0"/>
              </a:rPr>
              <a:t>What </a:t>
            </a:r>
            <a:r>
              <a:rPr lang="en-US" sz="3200" dirty="0">
                <a:solidFill>
                  <a:schemeClr val="bg1"/>
                </a:solidFill>
                <a:latin typeface="Calibri" panose="020F0502020204030204" pitchFamily="34" charset="0"/>
              </a:rPr>
              <a:t>could I have changed to help you complete the questions?</a:t>
            </a:r>
          </a:p>
          <a:p>
            <a:endParaRPr lang="en-US" sz="32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bg1"/>
                </a:solidFill>
                <a:latin typeface="Calibri" panose="020F0502020204030204" pitchFamily="34" charset="0"/>
              </a:rPr>
              <a:t>What is DAP?</a:t>
            </a:r>
            <a:endParaRPr lang="en-US" sz="4400" b="1" dirty="0">
              <a:solidFill>
                <a:schemeClr val="bg1"/>
              </a:solidFill>
              <a:latin typeface="Calibri" panose="020F0502020204030204" pitchFamily="34" charset="0"/>
            </a:endParaRPr>
          </a:p>
        </p:txBody>
      </p:sp>
      <p:sp>
        <p:nvSpPr>
          <p:cNvPr id="3" name="Text Placeholder 2"/>
          <p:cNvSpPr>
            <a:spLocks noGrp="1"/>
          </p:cNvSpPr>
          <p:nvPr>
            <p:ph idx="1"/>
          </p:nvPr>
        </p:nvSpPr>
        <p:spPr/>
        <p:txBody>
          <a:bodyPr>
            <a:normAutofit/>
          </a:bodyPr>
          <a:lstStyle/>
          <a:p>
            <a:r>
              <a:rPr lang="en-US" sz="3200" dirty="0" smtClean="0">
                <a:solidFill>
                  <a:schemeClr val="bg1"/>
                </a:solidFill>
                <a:latin typeface="Calibri" panose="020F0502020204030204" pitchFamily="34" charset="0"/>
              </a:rPr>
              <a:t>Developmentally Appropriate </a:t>
            </a:r>
            <a:r>
              <a:rPr lang="en-US" sz="3200" dirty="0" smtClean="0">
                <a:solidFill>
                  <a:schemeClr val="bg1"/>
                </a:solidFill>
                <a:latin typeface="Calibri" panose="020F0502020204030204" pitchFamily="34" charset="0"/>
              </a:rPr>
              <a:t>Practice</a:t>
            </a:r>
          </a:p>
          <a:p>
            <a:r>
              <a:rPr lang="en-US" sz="3200" dirty="0">
                <a:solidFill>
                  <a:schemeClr val="bg1"/>
                </a:solidFill>
                <a:latin typeface="Calibri" panose="020F0502020204030204" pitchFamily="34" charset="0"/>
              </a:rPr>
              <a:t>T</a:t>
            </a:r>
            <a:r>
              <a:rPr lang="en-US" sz="3200" dirty="0" smtClean="0">
                <a:solidFill>
                  <a:schemeClr val="bg1"/>
                </a:solidFill>
                <a:latin typeface="Calibri" panose="020F0502020204030204" pitchFamily="34" charset="0"/>
              </a:rPr>
              <a:t>eaching </a:t>
            </a:r>
            <a:r>
              <a:rPr lang="en-US" sz="3200" dirty="0" smtClean="0">
                <a:solidFill>
                  <a:schemeClr val="bg1"/>
                </a:solidFill>
                <a:latin typeface="Calibri" panose="020F0502020204030204" pitchFamily="34" charset="0"/>
              </a:rPr>
              <a:t>in a way that kids learn and grow</a:t>
            </a:r>
            <a:endParaRPr lang="en-US" sz="32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solidFill>
                  <a:schemeClr val="bg1"/>
                </a:solidFill>
                <a:latin typeface="Calibri" panose="020F0502020204030204" pitchFamily="34" charset="0"/>
              </a:rPr>
              <a:t>5 Guidelines for Effective </a:t>
            </a:r>
            <a:r>
              <a:rPr lang="en-US" sz="4400" b="1" dirty="0" smtClean="0">
                <a:solidFill>
                  <a:schemeClr val="bg1"/>
                </a:solidFill>
                <a:latin typeface="Calibri" panose="020F0502020204030204" pitchFamily="34" charset="0"/>
              </a:rPr>
              <a:t>Teaching</a:t>
            </a:r>
            <a:endParaRPr lang="en-US" sz="4400" b="1" dirty="0">
              <a:solidFill>
                <a:schemeClr val="bg1"/>
              </a:solidFill>
              <a:latin typeface="Calibri" panose="020F0502020204030204" pitchFamily="34" charset="0"/>
            </a:endParaRPr>
          </a:p>
        </p:txBody>
      </p:sp>
      <p:sp>
        <p:nvSpPr>
          <p:cNvPr id="7" name="Title 1"/>
          <p:cNvSpPr txBox="1">
            <a:spLocks/>
          </p:cNvSpPr>
          <p:nvPr/>
        </p:nvSpPr>
        <p:spPr>
          <a:xfrm>
            <a:off x="1674814" y="5638800"/>
            <a:ext cx="9143998" cy="10207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endParaRPr lang="en-US" dirty="0">
              <a:latin typeface="Calibri" panose="020F0502020204030204" pitchFamily="34" charset="0"/>
            </a:endParaRPr>
          </a:p>
        </p:txBody>
      </p:sp>
      <p:sp>
        <p:nvSpPr>
          <p:cNvPr id="8" name="5-Point Star 7"/>
          <p:cNvSpPr/>
          <p:nvPr/>
        </p:nvSpPr>
        <p:spPr>
          <a:xfrm>
            <a:off x="3541713" y="1676400"/>
            <a:ext cx="5410199" cy="4343400"/>
          </a:xfrm>
          <a:prstGeom prst="star5">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libri" panose="020F0502020204030204" pitchFamily="34" charset="0"/>
              </a:rPr>
              <a:t>    </a:t>
            </a:r>
            <a:endParaRPr lang="en-US" dirty="0">
              <a:latin typeface="Calibri" panose="020F0502020204030204" pitchFamily="34" charset="0"/>
            </a:endParaRPr>
          </a:p>
        </p:txBody>
      </p:sp>
      <p:sp>
        <p:nvSpPr>
          <p:cNvPr id="9" name="TextBox 8"/>
          <p:cNvSpPr txBox="1"/>
          <p:nvPr/>
        </p:nvSpPr>
        <p:spPr>
          <a:xfrm>
            <a:off x="7197696" y="1595297"/>
            <a:ext cx="2286000" cy="978729"/>
          </a:xfrm>
          <a:prstGeom prst="rect">
            <a:avLst/>
          </a:prstGeom>
          <a:noFill/>
        </p:spPr>
        <p:txBody>
          <a:bodyPr wrap="square" rtlCol="0">
            <a:spAutoFit/>
          </a:bodyPr>
          <a:lstStyle/>
          <a:p>
            <a:pPr>
              <a:lnSpc>
                <a:spcPct val="90000"/>
              </a:lnSpc>
            </a:pPr>
            <a:r>
              <a:rPr lang="en-US" sz="3200" dirty="0" smtClean="0">
                <a:solidFill>
                  <a:schemeClr val="bg1"/>
                </a:solidFill>
                <a:latin typeface="Calibri" panose="020F0502020204030204" pitchFamily="34" charset="0"/>
              </a:rPr>
              <a:t>Caring </a:t>
            </a:r>
          </a:p>
          <a:p>
            <a:pPr>
              <a:lnSpc>
                <a:spcPct val="90000"/>
              </a:lnSpc>
            </a:pPr>
            <a:r>
              <a:rPr lang="en-US" sz="3200" dirty="0" smtClean="0">
                <a:solidFill>
                  <a:schemeClr val="bg1"/>
                </a:solidFill>
                <a:latin typeface="Calibri" panose="020F0502020204030204" pitchFamily="34" charset="0"/>
              </a:rPr>
              <a:t>Community</a:t>
            </a:r>
            <a:endParaRPr lang="en-US" sz="3200" dirty="0">
              <a:solidFill>
                <a:schemeClr val="bg1"/>
              </a:solidFill>
              <a:latin typeface="Calibri" panose="020F0502020204030204" pitchFamily="34" charset="0"/>
            </a:endParaRPr>
          </a:p>
        </p:txBody>
      </p:sp>
      <p:sp>
        <p:nvSpPr>
          <p:cNvPr id="10" name="TextBox 9"/>
          <p:cNvSpPr txBox="1"/>
          <p:nvPr/>
        </p:nvSpPr>
        <p:spPr>
          <a:xfrm>
            <a:off x="8979933" y="2786876"/>
            <a:ext cx="3208891" cy="978729"/>
          </a:xfrm>
          <a:prstGeom prst="rect">
            <a:avLst/>
          </a:prstGeom>
          <a:noFill/>
        </p:spPr>
        <p:txBody>
          <a:bodyPr wrap="square" rtlCol="0">
            <a:spAutoFit/>
          </a:bodyPr>
          <a:lstStyle/>
          <a:p>
            <a:pPr>
              <a:lnSpc>
                <a:spcPct val="90000"/>
              </a:lnSpc>
            </a:pPr>
            <a:r>
              <a:rPr lang="en-US" sz="3200" dirty="0" smtClean="0">
                <a:solidFill>
                  <a:schemeClr val="bg1"/>
                </a:solidFill>
                <a:latin typeface="Calibri" panose="020F0502020204030204" pitchFamily="34" charset="0"/>
              </a:rPr>
              <a:t>Engaging &amp;</a:t>
            </a:r>
          </a:p>
          <a:p>
            <a:pPr>
              <a:lnSpc>
                <a:spcPct val="90000"/>
              </a:lnSpc>
            </a:pPr>
            <a:r>
              <a:rPr lang="en-US" sz="3200" dirty="0" smtClean="0">
                <a:solidFill>
                  <a:schemeClr val="bg1"/>
                </a:solidFill>
                <a:latin typeface="Calibri" panose="020F0502020204030204" pitchFamily="34" charset="0"/>
              </a:rPr>
              <a:t>Age - Appropriate</a:t>
            </a:r>
            <a:endParaRPr lang="en-US" sz="3200" dirty="0">
              <a:solidFill>
                <a:schemeClr val="bg1"/>
              </a:solidFill>
              <a:latin typeface="Calibri" panose="020F0502020204030204" pitchFamily="34" charset="0"/>
            </a:endParaRPr>
          </a:p>
        </p:txBody>
      </p:sp>
      <p:sp>
        <p:nvSpPr>
          <p:cNvPr id="11" name="TextBox 10"/>
          <p:cNvSpPr txBox="1"/>
          <p:nvPr/>
        </p:nvSpPr>
        <p:spPr>
          <a:xfrm>
            <a:off x="8465250" y="5196264"/>
            <a:ext cx="2963162" cy="535531"/>
          </a:xfrm>
          <a:prstGeom prst="rect">
            <a:avLst/>
          </a:prstGeom>
          <a:noFill/>
        </p:spPr>
        <p:txBody>
          <a:bodyPr wrap="square" rtlCol="0">
            <a:spAutoFit/>
          </a:bodyPr>
          <a:lstStyle/>
          <a:p>
            <a:pPr>
              <a:lnSpc>
                <a:spcPct val="90000"/>
              </a:lnSpc>
            </a:pPr>
            <a:r>
              <a:rPr lang="en-US" sz="3200" dirty="0" smtClean="0">
                <a:solidFill>
                  <a:schemeClr val="bg1"/>
                </a:solidFill>
                <a:latin typeface="Calibri" panose="020F0502020204030204" pitchFamily="34" charset="0"/>
              </a:rPr>
              <a:t>Learning Centers</a:t>
            </a:r>
          </a:p>
        </p:txBody>
      </p:sp>
      <p:sp>
        <p:nvSpPr>
          <p:cNvPr id="12" name="TextBox 11"/>
          <p:cNvSpPr txBox="1"/>
          <p:nvPr/>
        </p:nvSpPr>
        <p:spPr>
          <a:xfrm>
            <a:off x="1446212" y="5262670"/>
            <a:ext cx="2686139" cy="978729"/>
          </a:xfrm>
          <a:prstGeom prst="rect">
            <a:avLst/>
          </a:prstGeom>
          <a:noFill/>
        </p:spPr>
        <p:txBody>
          <a:bodyPr wrap="square" rtlCol="0">
            <a:spAutoFit/>
          </a:bodyPr>
          <a:lstStyle/>
          <a:p>
            <a:pPr algn="r">
              <a:lnSpc>
                <a:spcPct val="90000"/>
              </a:lnSpc>
            </a:pPr>
            <a:r>
              <a:rPr lang="en-US" sz="3200" dirty="0" smtClean="0">
                <a:solidFill>
                  <a:schemeClr val="bg1"/>
                </a:solidFill>
                <a:latin typeface="Calibri" panose="020F0502020204030204" pitchFamily="34" charset="0"/>
              </a:rPr>
              <a:t>What will they learn?</a:t>
            </a:r>
            <a:endParaRPr lang="en-US" sz="3200" dirty="0">
              <a:solidFill>
                <a:schemeClr val="bg1"/>
              </a:solidFill>
              <a:latin typeface="Calibri" panose="020F0502020204030204" pitchFamily="34" charset="0"/>
            </a:endParaRPr>
          </a:p>
        </p:txBody>
      </p:sp>
      <p:sp>
        <p:nvSpPr>
          <p:cNvPr id="13" name="TextBox 12"/>
          <p:cNvSpPr txBox="1"/>
          <p:nvPr/>
        </p:nvSpPr>
        <p:spPr>
          <a:xfrm>
            <a:off x="1293812" y="2970559"/>
            <a:ext cx="2594420" cy="535531"/>
          </a:xfrm>
          <a:prstGeom prst="rect">
            <a:avLst/>
          </a:prstGeom>
          <a:noFill/>
        </p:spPr>
        <p:txBody>
          <a:bodyPr wrap="square" rtlCol="0">
            <a:spAutoFit/>
          </a:bodyPr>
          <a:lstStyle/>
          <a:p>
            <a:pPr>
              <a:lnSpc>
                <a:spcPct val="90000"/>
              </a:lnSpc>
            </a:pPr>
            <a:r>
              <a:rPr lang="en-US" sz="3200" dirty="0" smtClean="0">
                <a:solidFill>
                  <a:schemeClr val="bg1"/>
                </a:solidFill>
                <a:latin typeface="Calibri" panose="020F0502020204030204" pitchFamily="34" charset="0"/>
              </a:rPr>
              <a:t>Relationships</a:t>
            </a:r>
            <a:endParaRPr lang="en-US" sz="3200" dirty="0">
              <a:solidFill>
                <a:schemeClr val="bg1"/>
              </a:solidFill>
              <a:latin typeface="Calibri" panose="020F0502020204030204" pitchFamily="34" charset="0"/>
            </a:endParaRPr>
          </a:p>
        </p:txBody>
      </p:sp>
      <p:sp>
        <p:nvSpPr>
          <p:cNvPr id="14" name="TextBox 13"/>
          <p:cNvSpPr txBox="1"/>
          <p:nvPr/>
        </p:nvSpPr>
        <p:spPr>
          <a:xfrm>
            <a:off x="6467845" y="1188510"/>
            <a:ext cx="808235" cy="1421928"/>
          </a:xfrm>
          <a:prstGeom prst="rect">
            <a:avLst/>
          </a:prstGeom>
          <a:noFill/>
        </p:spPr>
        <p:txBody>
          <a:bodyPr wrap="none" rtlCol="0">
            <a:spAutoFit/>
          </a:bodyPr>
          <a:lstStyle/>
          <a:p>
            <a:pPr>
              <a:lnSpc>
                <a:spcPct val="90000"/>
              </a:lnSpc>
            </a:pPr>
            <a:r>
              <a:rPr lang="en-US" sz="9600" dirty="0" smtClean="0">
                <a:solidFill>
                  <a:srgbClr val="FF0000"/>
                </a:solidFill>
                <a:latin typeface="Calibri" panose="020F0502020204030204" pitchFamily="34" charset="0"/>
              </a:rPr>
              <a:t>1</a:t>
            </a:r>
            <a:endParaRPr lang="en-US" sz="9600" dirty="0">
              <a:solidFill>
                <a:srgbClr val="FF0000"/>
              </a:solidFill>
              <a:latin typeface="Calibri" panose="020F0502020204030204" pitchFamily="34" charset="0"/>
            </a:endParaRPr>
          </a:p>
        </p:txBody>
      </p:sp>
      <p:sp>
        <p:nvSpPr>
          <p:cNvPr id="15" name="TextBox 14"/>
          <p:cNvSpPr txBox="1"/>
          <p:nvPr/>
        </p:nvSpPr>
        <p:spPr>
          <a:xfrm>
            <a:off x="4013506" y="4769436"/>
            <a:ext cx="715260" cy="1200329"/>
          </a:xfrm>
          <a:prstGeom prst="rect">
            <a:avLst/>
          </a:prstGeom>
          <a:noFill/>
        </p:spPr>
        <p:txBody>
          <a:bodyPr wrap="none" rtlCol="0">
            <a:spAutoFit/>
          </a:bodyPr>
          <a:lstStyle/>
          <a:p>
            <a:pPr>
              <a:lnSpc>
                <a:spcPct val="90000"/>
              </a:lnSpc>
            </a:pPr>
            <a:r>
              <a:rPr lang="en-US" sz="8000" dirty="0" smtClean="0">
                <a:solidFill>
                  <a:srgbClr val="FF0000"/>
                </a:solidFill>
                <a:latin typeface="Calibri" panose="020F0502020204030204" pitchFamily="34" charset="0"/>
              </a:rPr>
              <a:t>4</a:t>
            </a:r>
            <a:endParaRPr lang="en-US" sz="8000" dirty="0">
              <a:solidFill>
                <a:srgbClr val="FF0000"/>
              </a:solidFill>
              <a:latin typeface="Calibri" panose="020F0502020204030204" pitchFamily="34" charset="0"/>
            </a:endParaRPr>
          </a:p>
        </p:txBody>
      </p:sp>
      <p:sp>
        <p:nvSpPr>
          <p:cNvPr id="16" name="TextBox 15"/>
          <p:cNvSpPr txBox="1"/>
          <p:nvPr/>
        </p:nvSpPr>
        <p:spPr>
          <a:xfrm>
            <a:off x="7871660" y="4769537"/>
            <a:ext cx="704039" cy="1200329"/>
          </a:xfrm>
          <a:prstGeom prst="rect">
            <a:avLst/>
          </a:prstGeom>
          <a:noFill/>
        </p:spPr>
        <p:txBody>
          <a:bodyPr wrap="none" rtlCol="0">
            <a:spAutoFit/>
          </a:bodyPr>
          <a:lstStyle/>
          <a:p>
            <a:pPr>
              <a:lnSpc>
                <a:spcPct val="90000"/>
              </a:lnSpc>
            </a:pPr>
            <a:r>
              <a:rPr lang="en-US" sz="8000" dirty="0" smtClean="0">
                <a:solidFill>
                  <a:srgbClr val="FF0000"/>
                </a:solidFill>
                <a:latin typeface="Calibri" panose="020F0502020204030204" pitchFamily="34" charset="0"/>
              </a:rPr>
              <a:t>3</a:t>
            </a:r>
            <a:endParaRPr lang="en-US" sz="8000" dirty="0">
              <a:solidFill>
                <a:srgbClr val="FF0000"/>
              </a:solidFill>
              <a:latin typeface="Calibri" panose="020F0502020204030204" pitchFamily="34" charset="0"/>
            </a:endParaRPr>
          </a:p>
        </p:txBody>
      </p:sp>
      <p:sp>
        <p:nvSpPr>
          <p:cNvPr id="17" name="TextBox 16"/>
          <p:cNvSpPr txBox="1"/>
          <p:nvPr/>
        </p:nvSpPr>
        <p:spPr>
          <a:xfrm>
            <a:off x="8310319" y="2206309"/>
            <a:ext cx="813043" cy="1421928"/>
          </a:xfrm>
          <a:prstGeom prst="rect">
            <a:avLst/>
          </a:prstGeom>
          <a:noFill/>
        </p:spPr>
        <p:txBody>
          <a:bodyPr wrap="none" rtlCol="0">
            <a:spAutoFit/>
          </a:bodyPr>
          <a:lstStyle/>
          <a:p>
            <a:pPr>
              <a:lnSpc>
                <a:spcPct val="90000"/>
              </a:lnSpc>
            </a:pPr>
            <a:r>
              <a:rPr lang="en-US" sz="9600" dirty="0" smtClean="0">
                <a:solidFill>
                  <a:srgbClr val="FF0000"/>
                </a:solidFill>
                <a:latin typeface="Calibri" panose="020F0502020204030204" pitchFamily="34" charset="0"/>
              </a:rPr>
              <a:t>2</a:t>
            </a:r>
            <a:endParaRPr lang="en-US" sz="9600" dirty="0">
              <a:solidFill>
                <a:srgbClr val="FF0000"/>
              </a:solidFill>
              <a:latin typeface="Calibri" panose="020F0502020204030204" pitchFamily="34" charset="0"/>
            </a:endParaRPr>
          </a:p>
        </p:txBody>
      </p:sp>
      <p:sp>
        <p:nvSpPr>
          <p:cNvPr id="18" name="TextBox 17"/>
          <p:cNvSpPr txBox="1"/>
          <p:nvPr/>
        </p:nvSpPr>
        <p:spPr>
          <a:xfrm>
            <a:off x="3422443" y="2206698"/>
            <a:ext cx="704039" cy="1200329"/>
          </a:xfrm>
          <a:prstGeom prst="rect">
            <a:avLst/>
          </a:prstGeom>
          <a:noFill/>
        </p:spPr>
        <p:txBody>
          <a:bodyPr wrap="none" rtlCol="0">
            <a:spAutoFit/>
          </a:bodyPr>
          <a:lstStyle/>
          <a:p>
            <a:pPr>
              <a:lnSpc>
                <a:spcPct val="90000"/>
              </a:lnSpc>
            </a:pPr>
            <a:r>
              <a:rPr lang="en-US" sz="8000" dirty="0" smtClean="0">
                <a:solidFill>
                  <a:srgbClr val="FF0000"/>
                </a:solidFill>
                <a:latin typeface="Calibri" panose="020F0502020204030204" pitchFamily="34" charset="0"/>
              </a:rPr>
              <a:t>5</a:t>
            </a:r>
            <a:endParaRPr lang="en-US" sz="8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3">
                                            <p:txEl>
                                              <p:pRg st="0" end="0"/>
                                            </p:txEl>
                                          </p:spTgt>
                                        </p:tgtEl>
                                        <p:attrNameLst>
                                          <p:attrName>style.visibility</p:attrName>
                                        </p:attrNameLst>
                                      </p:cBhvr>
                                      <p:to>
                                        <p:strVal val="visible"/>
                                      </p:to>
                                    </p:set>
                                    <p:animEffect transition="in" filter="fade">
                                      <p:cBhvr>
                                        <p:cTn id="60" dur="1000"/>
                                        <p:tgtEl>
                                          <p:spTgt spid="13">
                                            <p:txEl>
                                              <p:pRg st="0" end="0"/>
                                            </p:txEl>
                                          </p:spTgt>
                                        </p:tgtEl>
                                      </p:cBhvr>
                                    </p:animEffect>
                                    <p:anim calcmode="lin" valueType="num">
                                      <p:cBhvr>
                                        <p:cTn id="61"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4" grpId="0"/>
      <p:bldP spid="15" grpId="0"/>
      <p:bldP spid="16"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400" b="1" dirty="0" smtClean="0">
                <a:solidFill>
                  <a:schemeClr val="bg1"/>
                </a:solidFill>
                <a:latin typeface="Calibri" panose="020F0502020204030204" pitchFamily="34" charset="0"/>
              </a:rPr>
              <a:t>Careers</a:t>
            </a:r>
            <a:endParaRPr lang="en-US" sz="4400" b="1" dirty="0">
              <a:solidFill>
                <a:schemeClr val="bg1"/>
              </a:solidFill>
              <a:latin typeface="Calibri" panose="020F0502020204030204" pitchFamily="34" charset="0"/>
            </a:endParaRPr>
          </a:p>
        </p:txBody>
      </p:sp>
      <p:sp>
        <p:nvSpPr>
          <p:cNvPr id="5" name="Content Placeholder 4"/>
          <p:cNvSpPr>
            <a:spLocks noGrp="1"/>
          </p:cNvSpPr>
          <p:nvPr>
            <p:ph idx="1"/>
          </p:nvPr>
        </p:nvSpPr>
        <p:spPr/>
        <p:txBody>
          <a:bodyPr numCol="2">
            <a:noAutofit/>
          </a:bodyPr>
          <a:lstStyle/>
          <a:p>
            <a:r>
              <a:rPr lang="en-US" sz="3200" dirty="0" smtClean="0">
                <a:solidFill>
                  <a:schemeClr val="bg1"/>
                </a:solidFill>
                <a:latin typeface="Calibri" panose="020F0502020204030204" pitchFamily="34" charset="0"/>
              </a:rPr>
              <a:t>Child Care Administrator/Director</a:t>
            </a:r>
          </a:p>
          <a:p>
            <a:r>
              <a:rPr lang="en-US" sz="3200" dirty="0" smtClean="0">
                <a:solidFill>
                  <a:schemeClr val="bg1"/>
                </a:solidFill>
                <a:latin typeface="Calibri" panose="020F0502020204030204" pitchFamily="34" charset="0"/>
              </a:rPr>
              <a:t>Children's Museum Project Coordinator</a:t>
            </a:r>
          </a:p>
          <a:p>
            <a:r>
              <a:rPr lang="en-US" sz="3200" dirty="0" smtClean="0">
                <a:solidFill>
                  <a:schemeClr val="bg1"/>
                </a:solidFill>
                <a:latin typeface="Calibri" panose="020F0502020204030204" pitchFamily="34" charset="0"/>
              </a:rPr>
              <a:t>Nanny</a:t>
            </a:r>
          </a:p>
          <a:p>
            <a:r>
              <a:rPr lang="en-US" sz="3200" dirty="0" smtClean="0">
                <a:solidFill>
                  <a:schemeClr val="bg1"/>
                </a:solidFill>
                <a:latin typeface="Calibri" panose="020F0502020204030204" pitchFamily="34" charset="0"/>
              </a:rPr>
              <a:t>Preschool Teacher</a:t>
            </a:r>
          </a:p>
          <a:p>
            <a:r>
              <a:rPr lang="en-US" sz="3200" dirty="0" smtClean="0">
                <a:solidFill>
                  <a:schemeClr val="bg1"/>
                </a:solidFill>
                <a:latin typeface="Calibri" panose="020F0502020204030204" pitchFamily="34" charset="0"/>
              </a:rPr>
              <a:t>Kindergarten Teacher</a:t>
            </a:r>
          </a:p>
          <a:p>
            <a:endParaRPr lang="en-US" sz="3200" dirty="0" smtClean="0">
              <a:solidFill>
                <a:schemeClr val="bg1"/>
              </a:solidFill>
              <a:latin typeface="Calibri" panose="020F0502020204030204" pitchFamily="34" charset="0"/>
            </a:endParaRPr>
          </a:p>
          <a:p>
            <a:r>
              <a:rPr lang="en-US" sz="3200" dirty="0">
                <a:solidFill>
                  <a:schemeClr val="bg1"/>
                </a:solidFill>
                <a:latin typeface="Calibri" panose="020F0502020204030204" pitchFamily="34" charset="0"/>
              </a:rPr>
              <a:t>Family Child Care Home Owner</a:t>
            </a:r>
          </a:p>
          <a:p>
            <a:r>
              <a:rPr lang="en-US" sz="3200" dirty="0" smtClean="0">
                <a:solidFill>
                  <a:schemeClr val="bg1"/>
                </a:solidFill>
                <a:latin typeface="Calibri" panose="020F0502020204030204" pitchFamily="34" charset="0"/>
              </a:rPr>
              <a:t>Family Service Worker</a:t>
            </a:r>
          </a:p>
          <a:p>
            <a:r>
              <a:rPr lang="en-US" sz="3200" dirty="0" smtClean="0">
                <a:solidFill>
                  <a:schemeClr val="bg1"/>
                </a:solidFill>
                <a:latin typeface="Calibri" panose="020F0502020204030204" pitchFamily="34" charset="0"/>
              </a:rPr>
              <a:t>Instructional Coordinators</a:t>
            </a:r>
          </a:p>
          <a:p>
            <a:r>
              <a:rPr lang="en-US" sz="3200" dirty="0" smtClean="0">
                <a:solidFill>
                  <a:schemeClr val="bg1"/>
                </a:solidFill>
                <a:latin typeface="Calibri" panose="020F0502020204030204" pitchFamily="34" charset="0"/>
              </a:rPr>
              <a:t>School Counselors</a:t>
            </a:r>
          </a:p>
          <a:p>
            <a:r>
              <a:rPr lang="en-US" sz="3200" dirty="0" smtClean="0">
                <a:solidFill>
                  <a:schemeClr val="bg1"/>
                </a:solidFill>
                <a:latin typeface="Calibri" panose="020F0502020204030204" pitchFamily="34" charset="0"/>
              </a:rPr>
              <a:t>Childcare Worker</a:t>
            </a:r>
          </a:p>
          <a:p>
            <a:r>
              <a:rPr lang="en-US" sz="3200" dirty="0" smtClean="0">
                <a:solidFill>
                  <a:schemeClr val="bg1"/>
                </a:solidFill>
                <a:latin typeface="Calibri" panose="020F0502020204030204" pitchFamily="34" charset="0"/>
              </a:rPr>
              <a:t>Teaching Assistants</a:t>
            </a:r>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1000"/>
                                        <p:tgtEl>
                                          <p:spTgt spid="5">
                                            <p:txEl>
                                              <p:pRg st="6" end="6"/>
                                            </p:txEl>
                                          </p:spTgt>
                                        </p:tgtEl>
                                      </p:cBhvr>
                                    </p:animEffect>
                                    <p:anim calcmode="lin" valueType="num">
                                      <p:cBhvr>
                                        <p:cTn id="4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fade">
                                      <p:cBhvr>
                                        <p:cTn id="49" dur="1000"/>
                                        <p:tgtEl>
                                          <p:spTgt spid="5">
                                            <p:txEl>
                                              <p:pRg st="7" end="7"/>
                                            </p:txEl>
                                          </p:spTgt>
                                        </p:tgtEl>
                                      </p:cBhvr>
                                    </p:animEffect>
                                    <p:anim calcmode="lin" valueType="num">
                                      <p:cBhvr>
                                        <p:cTn id="5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Effect transition="in" filter="fade">
                                      <p:cBhvr>
                                        <p:cTn id="56" dur="1000"/>
                                        <p:tgtEl>
                                          <p:spTgt spid="5">
                                            <p:txEl>
                                              <p:pRg st="8" end="8"/>
                                            </p:txEl>
                                          </p:spTgt>
                                        </p:tgtEl>
                                      </p:cBhvr>
                                    </p:animEffect>
                                    <p:anim calcmode="lin" valueType="num">
                                      <p:cBhvr>
                                        <p:cTn id="57"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9" end="9"/>
                                            </p:txEl>
                                          </p:spTgt>
                                        </p:tgtEl>
                                        <p:attrNameLst>
                                          <p:attrName>style.visibility</p:attrName>
                                        </p:attrNameLst>
                                      </p:cBhvr>
                                      <p:to>
                                        <p:strVal val="visible"/>
                                      </p:to>
                                    </p:set>
                                    <p:animEffect transition="in" filter="fade">
                                      <p:cBhvr>
                                        <p:cTn id="63" dur="1000"/>
                                        <p:tgtEl>
                                          <p:spTgt spid="5">
                                            <p:txEl>
                                              <p:pRg st="9" end="9"/>
                                            </p:txEl>
                                          </p:spTgt>
                                        </p:tgtEl>
                                      </p:cBhvr>
                                    </p:animEffect>
                                    <p:anim calcmode="lin" valueType="num">
                                      <p:cBhvr>
                                        <p:cTn id="64"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txEl>
                                              <p:pRg st="10" end="10"/>
                                            </p:txEl>
                                          </p:spTgt>
                                        </p:tgtEl>
                                        <p:attrNameLst>
                                          <p:attrName>style.visibility</p:attrName>
                                        </p:attrNameLst>
                                      </p:cBhvr>
                                      <p:to>
                                        <p:strVal val="visible"/>
                                      </p:to>
                                    </p:set>
                                    <p:animEffect transition="in" filter="fade">
                                      <p:cBhvr>
                                        <p:cTn id="70" dur="1000"/>
                                        <p:tgtEl>
                                          <p:spTgt spid="5">
                                            <p:txEl>
                                              <p:pRg st="10" end="10"/>
                                            </p:txEl>
                                          </p:spTgt>
                                        </p:tgtEl>
                                      </p:cBhvr>
                                    </p:animEffect>
                                    <p:anim calcmode="lin" valueType="num">
                                      <p:cBhvr>
                                        <p:cTn id="71"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5">
                                            <p:txEl>
                                              <p:pRg st="11" end="11"/>
                                            </p:txEl>
                                          </p:spTgt>
                                        </p:tgtEl>
                                        <p:attrNameLst>
                                          <p:attrName>style.visibility</p:attrName>
                                        </p:attrNameLst>
                                      </p:cBhvr>
                                      <p:to>
                                        <p:strVal val="visible"/>
                                      </p:to>
                                    </p:set>
                                    <p:animEffect transition="in" filter="fade">
                                      <p:cBhvr>
                                        <p:cTn id="77" dur="1000"/>
                                        <p:tgtEl>
                                          <p:spTgt spid="5">
                                            <p:txEl>
                                              <p:pRg st="11" end="11"/>
                                            </p:txEl>
                                          </p:spTgt>
                                        </p:tgtEl>
                                      </p:cBhvr>
                                    </p:animEffect>
                                    <p:anim calcmode="lin" valueType="num">
                                      <p:cBhvr>
                                        <p:cTn id="78"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chemeClr val="bg1"/>
                </a:solidFill>
                <a:latin typeface="Calibri" panose="020F0502020204030204" pitchFamily="34" charset="0"/>
              </a:rPr>
              <a:t>Learning Centers</a:t>
            </a:r>
            <a:endParaRPr lang="en-US" sz="4400" b="1" dirty="0">
              <a:solidFill>
                <a:schemeClr val="bg1"/>
              </a:solidFill>
              <a:latin typeface="Calibri" panose="020F0502020204030204" pitchFamily="34" charset="0"/>
            </a:endParaRPr>
          </a:p>
        </p:txBody>
      </p:sp>
      <p:sp>
        <p:nvSpPr>
          <p:cNvPr id="3" name="Text Placeholder 2"/>
          <p:cNvSpPr>
            <a:spLocks noGrp="1"/>
          </p:cNvSpPr>
          <p:nvPr>
            <p:ph type="body" idx="1"/>
          </p:nvPr>
        </p:nvSpPr>
        <p:spPr/>
        <p:txBody>
          <a:bodyPr>
            <a:normAutofit/>
          </a:bodyPr>
          <a:lstStyle/>
          <a:p>
            <a:r>
              <a:rPr lang="en-US" sz="3200" u="sng" dirty="0" smtClean="0">
                <a:solidFill>
                  <a:schemeClr val="bg1"/>
                </a:solidFill>
                <a:latin typeface="Calibri" panose="020F0502020204030204" pitchFamily="34" charset="0"/>
              </a:rPr>
              <a:t>Dramatic Play</a:t>
            </a:r>
            <a:endParaRPr lang="en-US" sz="3200" u="sng" dirty="0">
              <a:solidFill>
                <a:schemeClr val="bg1"/>
              </a:solidFill>
              <a:latin typeface="Calibri" panose="020F0502020204030204" pitchFamily="34" charset="0"/>
            </a:endParaRPr>
          </a:p>
        </p:txBody>
      </p:sp>
      <p:sp>
        <p:nvSpPr>
          <p:cNvPr id="4" name="Content Placeholder 3"/>
          <p:cNvSpPr>
            <a:spLocks noGrp="1"/>
          </p:cNvSpPr>
          <p:nvPr>
            <p:ph sz="half" idx="2"/>
          </p:nvPr>
        </p:nvSpPr>
        <p:spPr/>
        <p:txBody>
          <a:bodyPr>
            <a:normAutofit/>
          </a:bodyPr>
          <a:lstStyle/>
          <a:p>
            <a:r>
              <a:rPr lang="en-US" sz="3200" dirty="0" smtClean="0">
                <a:solidFill>
                  <a:schemeClr val="bg1"/>
                </a:solidFill>
                <a:latin typeface="Calibri" panose="020F0502020204030204" pitchFamily="34" charset="0"/>
              </a:rPr>
              <a:t>Kitchen/House</a:t>
            </a:r>
          </a:p>
          <a:p>
            <a:r>
              <a:rPr lang="en-US" sz="3200" dirty="0" smtClean="0">
                <a:solidFill>
                  <a:schemeClr val="bg1"/>
                </a:solidFill>
                <a:latin typeface="Calibri" panose="020F0502020204030204" pitchFamily="34" charset="0"/>
              </a:rPr>
              <a:t>Mail/Post Office</a:t>
            </a:r>
          </a:p>
          <a:p>
            <a:r>
              <a:rPr lang="en-US" sz="3200" dirty="0" smtClean="0">
                <a:solidFill>
                  <a:schemeClr val="bg1"/>
                </a:solidFill>
                <a:latin typeface="Calibri" panose="020F0502020204030204" pitchFamily="34" charset="0"/>
              </a:rPr>
              <a:t>Store</a:t>
            </a:r>
          </a:p>
          <a:p>
            <a:r>
              <a:rPr lang="en-US" sz="3200" dirty="0" smtClean="0">
                <a:solidFill>
                  <a:schemeClr val="bg1"/>
                </a:solidFill>
                <a:latin typeface="Calibri" panose="020F0502020204030204" pitchFamily="34" charset="0"/>
              </a:rPr>
              <a:t>Library</a:t>
            </a:r>
          </a:p>
          <a:p>
            <a:r>
              <a:rPr lang="en-US" sz="3200" dirty="0" smtClean="0">
                <a:solidFill>
                  <a:schemeClr val="bg1"/>
                </a:solidFill>
                <a:latin typeface="Calibri" panose="020F0502020204030204" pitchFamily="34" charset="0"/>
              </a:rPr>
              <a:t>Restaurant</a:t>
            </a:r>
            <a:endParaRPr lang="en-US" sz="3200" dirty="0">
              <a:solidFill>
                <a:schemeClr val="bg1"/>
              </a:solidFill>
              <a:latin typeface="Calibri" panose="020F0502020204030204" pitchFamily="34" charset="0"/>
            </a:endParaRPr>
          </a:p>
        </p:txBody>
      </p:sp>
      <p:sp>
        <p:nvSpPr>
          <p:cNvPr id="5" name="Text Placeholder 4"/>
          <p:cNvSpPr>
            <a:spLocks noGrp="1"/>
          </p:cNvSpPr>
          <p:nvPr>
            <p:ph type="body" sz="quarter" idx="3"/>
          </p:nvPr>
        </p:nvSpPr>
        <p:spPr/>
        <p:txBody>
          <a:bodyPr>
            <a:normAutofit/>
          </a:bodyPr>
          <a:lstStyle/>
          <a:p>
            <a:r>
              <a:rPr lang="en-US" sz="3200" u="sng" dirty="0" smtClean="0">
                <a:solidFill>
                  <a:schemeClr val="bg1"/>
                </a:solidFill>
                <a:latin typeface="Calibri" panose="020F0502020204030204" pitchFamily="34" charset="0"/>
              </a:rPr>
              <a:t>Construction</a:t>
            </a:r>
            <a:endParaRPr lang="en-US" sz="3200" u="sng" dirty="0">
              <a:solidFill>
                <a:schemeClr val="bg1"/>
              </a:solidFill>
              <a:latin typeface="Calibri" panose="020F0502020204030204" pitchFamily="34" charset="0"/>
            </a:endParaRPr>
          </a:p>
        </p:txBody>
      </p:sp>
      <p:sp>
        <p:nvSpPr>
          <p:cNvPr id="6" name="Content Placeholder 5"/>
          <p:cNvSpPr>
            <a:spLocks noGrp="1"/>
          </p:cNvSpPr>
          <p:nvPr>
            <p:ph sz="quarter" idx="4"/>
          </p:nvPr>
        </p:nvSpPr>
        <p:spPr/>
        <p:txBody>
          <a:bodyPr>
            <a:noAutofit/>
          </a:bodyPr>
          <a:lstStyle/>
          <a:p>
            <a:r>
              <a:rPr lang="en-US" sz="3200" dirty="0" smtClean="0">
                <a:solidFill>
                  <a:schemeClr val="bg1"/>
                </a:solidFill>
                <a:latin typeface="Calibri" panose="020F0502020204030204" pitchFamily="34" charset="0"/>
              </a:rPr>
              <a:t>Blocks</a:t>
            </a:r>
          </a:p>
          <a:p>
            <a:r>
              <a:rPr lang="en-US" sz="3200" dirty="0" smtClean="0">
                <a:solidFill>
                  <a:schemeClr val="bg1"/>
                </a:solidFill>
                <a:latin typeface="Calibri" panose="020F0502020204030204" pitchFamily="34" charset="0"/>
              </a:rPr>
              <a:t>Car </a:t>
            </a:r>
            <a:r>
              <a:rPr lang="en-US" sz="3200" dirty="0">
                <a:solidFill>
                  <a:schemeClr val="bg1"/>
                </a:solidFill>
                <a:latin typeface="Calibri" panose="020F0502020204030204" pitchFamily="34" charset="0"/>
              </a:rPr>
              <a:t>T</a:t>
            </a:r>
            <a:r>
              <a:rPr lang="en-US" sz="3200" dirty="0" smtClean="0">
                <a:solidFill>
                  <a:schemeClr val="bg1"/>
                </a:solidFill>
                <a:latin typeface="Calibri" panose="020F0502020204030204" pitchFamily="34" charset="0"/>
              </a:rPr>
              <a:t>rack</a:t>
            </a:r>
          </a:p>
          <a:p>
            <a:r>
              <a:rPr lang="en-US" sz="3200" dirty="0" err="1" smtClean="0">
                <a:solidFill>
                  <a:schemeClr val="bg1"/>
                </a:solidFill>
                <a:latin typeface="Calibri" panose="020F0502020204030204" pitchFamily="34" charset="0"/>
              </a:rPr>
              <a:t>Unifix</a:t>
            </a:r>
            <a:r>
              <a:rPr lang="en-US" sz="3200" dirty="0" smtClean="0">
                <a:solidFill>
                  <a:schemeClr val="bg1"/>
                </a:solidFill>
                <a:latin typeface="Calibri" panose="020F0502020204030204" pitchFamily="34" charset="0"/>
              </a:rPr>
              <a:t> Cubes</a:t>
            </a:r>
          </a:p>
          <a:p>
            <a:r>
              <a:rPr lang="en-US" sz="3200" dirty="0" smtClean="0">
                <a:solidFill>
                  <a:schemeClr val="bg1"/>
                </a:solidFill>
                <a:latin typeface="Calibri" panose="020F0502020204030204" pitchFamily="34" charset="0"/>
              </a:rPr>
              <a:t>Dominos</a:t>
            </a:r>
          </a:p>
          <a:p>
            <a:r>
              <a:rPr lang="en-US" sz="3200" dirty="0" smtClean="0">
                <a:solidFill>
                  <a:schemeClr val="bg1"/>
                </a:solidFill>
                <a:latin typeface="Calibri" panose="020F0502020204030204" pitchFamily="34" charset="0"/>
              </a:rPr>
              <a:t>Play Dough</a:t>
            </a:r>
          </a:p>
          <a:p>
            <a:r>
              <a:rPr lang="en-US" sz="3200" dirty="0" smtClean="0">
                <a:solidFill>
                  <a:schemeClr val="bg1"/>
                </a:solidFill>
                <a:latin typeface="Calibri" panose="020F0502020204030204" pitchFamily="34" charset="0"/>
              </a:rPr>
              <a:t>Puzzles</a:t>
            </a: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chemeClr val="bg1"/>
                </a:solidFill>
                <a:latin typeface="Calibri" panose="020F0502020204030204" pitchFamily="34" charset="0"/>
              </a:rPr>
              <a:t>Learning Centers</a:t>
            </a:r>
            <a:endParaRPr lang="en-US" sz="4400" b="1" dirty="0">
              <a:solidFill>
                <a:schemeClr val="bg1"/>
              </a:solidFill>
              <a:latin typeface="Calibri" panose="020F0502020204030204" pitchFamily="34" charset="0"/>
            </a:endParaRPr>
          </a:p>
        </p:txBody>
      </p:sp>
      <p:sp>
        <p:nvSpPr>
          <p:cNvPr id="3" name="Text Placeholder 2"/>
          <p:cNvSpPr>
            <a:spLocks noGrp="1"/>
          </p:cNvSpPr>
          <p:nvPr>
            <p:ph type="body" idx="1"/>
          </p:nvPr>
        </p:nvSpPr>
        <p:spPr>
          <a:xfrm>
            <a:off x="1522413" y="1905000"/>
            <a:ext cx="4416552" cy="762000"/>
          </a:xfrm>
        </p:spPr>
        <p:txBody>
          <a:bodyPr>
            <a:normAutofit/>
          </a:bodyPr>
          <a:lstStyle/>
          <a:p>
            <a:r>
              <a:rPr lang="en-US" sz="3200" u="sng" dirty="0" smtClean="0">
                <a:solidFill>
                  <a:schemeClr val="bg1"/>
                </a:solidFill>
                <a:latin typeface="Calibri" panose="020F0502020204030204" pitchFamily="34" charset="0"/>
              </a:rPr>
              <a:t>Math</a:t>
            </a:r>
            <a:endParaRPr lang="en-US" sz="3200" u="sng" dirty="0">
              <a:solidFill>
                <a:schemeClr val="bg1"/>
              </a:solidFill>
              <a:latin typeface="Calibri" panose="020F0502020204030204" pitchFamily="34" charset="0"/>
            </a:endParaRPr>
          </a:p>
        </p:txBody>
      </p:sp>
      <p:sp>
        <p:nvSpPr>
          <p:cNvPr id="4" name="Content Placeholder 3"/>
          <p:cNvSpPr>
            <a:spLocks noGrp="1"/>
          </p:cNvSpPr>
          <p:nvPr>
            <p:ph sz="half" idx="2"/>
          </p:nvPr>
        </p:nvSpPr>
        <p:spPr>
          <a:xfrm>
            <a:off x="1522413" y="2666999"/>
            <a:ext cx="4416552" cy="3352801"/>
          </a:xfrm>
        </p:spPr>
        <p:txBody>
          <a:bodyPr>
            <a:noAutofit/>
          </a:bodyPr>
          <a:lstStyle/>
          <a:p>
            <a:pPr>
              <a:spcBef>
                <a:spcPts val="0"/>
              </a:spcBef>
            </a:pPr>
            <a:r>
              <a:rPr lang="en-US" sz="3200" dirty="0" smtClean="0">
                <a:solidFill>
                  <a:schemeClr val="bg1"/>
                </a:solidFill>
                <a:latin typeface="Calibri" panose="020F0502020204030204" pitchFamily="34" charset="0"/>
              </a:rPr>
              <a:t>Counting Mats</a:t>
            </a:r>
          </a:p>
          <a:p>
            <a:pPr>
              <a:spcBef>
                <a:spcPts val="0"/>
              </a:spcBef>
            </a:pPr>
            <a:r>
              <a:rPr lang="en-US" sz="3200" dirty="0" smtClean="0">
                <a:solidFill>
                  <a:schemeClr val="bg1"/>
                </a:solidFill>
                <a:latin typeface="Calibri" panose="020F0502020204030204" pitchFamily="34" charset="0"/>
              </a:rPr>
              <a:t>Number Tracing/Writing</a:t>
            </a:r>
          </a:p>
          <a:p>
            <a:pPr>
              <a:spcBef>
                <a:spcPts val="0"/>
              </a:spcBef>
            </a:pPr>
            <a:r>
              <a:rPr lang="en-US" sz="3200" dirty="0" smtClean="0">
                <a:solidFill>
                  <a:schemeClr val="bg1"/>
                </a:solidFill>
                <a:latin typeface="Calibri" panose="020F0502020204030204" pitchFamily="34" charset="0"/>
              </a:rPr>
              <a:t>Large Clock</a:t>
            </a:r>
          </a:p>
          <a:p>
            <a:pPr>
              <a:spcBef>
                <a:spcPts val="0"/>
              </a:spcBef>
            </a:pPr>
            <a:r>
              <a:rPr lang="en-US" sz="3200" dirty="0" smtClean="0">
                <a:solidFill>
                  <a:schemeClr val="bg1"/>
                </a:solidFill>
                <a:latin typeface="Calibri" panose="020F0502020204030204" pitchFamily="34" charset="0"/>
              </a:rPr>
              <a:t>Materials for measuring</a:t>
            </a:r>
          </a:p>
          <a:p>
            <a:pPr>
              <a:spcBef>
                <a:spcPts val="0"/>
              </a:spcBef>
            </a:pPr>
            <a:r>
              <a:rPr lang="en-US" sz="3200" dirty="0" smtClean="0">
                <a:solidFill>
                  <a:schemeClr val="bg1"/>
                </a:solidFill>
                <a:latin typeface="Calibri" panose="020F0502020204030204" pitchFamily="34" charset="0"/>
              </a:rPr>
              <a:t>Assortment of objects for counting</a:t>
            </a:r>
          </a:p>
          <a:p>
            <a:pPr>
              <a:spcBef>
                <a:spcPts val="0"/>
              </a:spcBef>
            </a:pPr>
            <a:r>
              <a:rPr lang="en-US" sz="3200" dirty="0" smtClean="0">
                <a:solidFill>
                  <a:schemeClr val="bg1"/>
                </a:solidFill>
                <a:latin typeface="Calibri" panose="020F0502020204030204" pitchFamily="34" charset="0"/>
              </a:rPr>
              <a:t>Geometric shapes</a:t>
            </a:r>
          </a:p>
          <a:p>
            <a:pPr>
              <a:spcBef>
                <a:spcPts val="0"/>
              </a:spcBef>
            </a:pPr>
            <a:r>
              <a:rPr lang="en-US" sz="3200" dirty="0" smtClean="0">
                <a:solidFill>
                  <a:schemeClr val="bg1"/>
                </a:solidFill>
                <a:latin typeface="Calibri" panose="020F0502020204030204" pitchFamily="34" charset="0"/>
              </a:rPr>
              <a:t>Play money</a:t>
            </a:r>
            <a:endParaRPr lang="en-US" sz="3200" dirty="0">
              <a:solidFill>
                <a:schemeClr val="bg1"/>
              </a:solidFill>
              <a:latin typeface="Calibri" panose="020F0502020204030204" pitchFamily="34" charset="0"/>
            </a:endParaRPr>
          </a:p>
        </p:txBody>
      </p:sp>
      <p:sp>
        <p:nvSpPr>
          <p:cNvPr id="5" name="Text Placeholder 4"/>
          <p:cNvSpPr>
            <a:spLocks noGrp="1"/>
          </p:cNvSpPr>
          <p:nvPr>
            <p:ph type="body" sz="quarter" idx="3"/>
          </p:nvPr>
        </p:nvSpPr>
        <p:spPr/>
        <p:txBody>
          <a:bodyPr>
            <a:normAutofit/>
          </a:bodyPr>
          <a:lstStyle/>
          <a:p>
            <a:r>
              <a:rPr lang="en-US" sz="3200" u="sng" dirty="0" smtClean="0">
                <a:solidFill>
                  <a:schemeClr val="bg1"/>
                </a:solidFill>
                <a:latin typeface="Calibri" panose="020F0502020204030204" pitchFamily="34" charset="0"/>
              </a:rPr>
              <a:t>Science</a:t>
            </a:r>
            <a:endParaRPr lang="en-US" sz="3200" u="sng" dirty="0">
              <a:solidFill>
                <a:schemeClr val="bg1"/>
              </a:solidFill>
              <a:latin typeface="Calibri" panose="020F0502020204030204" pitchFamily="34" charset="0"/>
            </a:endParaRPr>
          </a:p>
        </p:txBody>
      </p:sp>
      <p:sp>
        <p:nvSpPr>
          <p:cNvPr id="6" name="Content Placeholder 5"/>
          <p:cNvSpPr>
            <a:spLocks noGrp="1"/>
          </p:cNvSpPr>
          <p:nvPr>
            <p:ph sz="quarter" idx="4"/>
          </p:nvPr>
        </p:nvSpPr>
        <p:spPr>
          <a:xfrm>
            <a:off x="6249860" y="2667000"/>
            <a:ext cx="4416552" cy="3352801"/>
          </a:xfrm>
        </p:spPr>
        <p:txBody>
          <a:bodyPr>
            <a:noAutofit/>
          </a:bodyPr>
          <a:lstStyle/>
          <a:p>
            <a:pPr>
              <a:spcBef>
                <a:spcPts val="0"/>
              </a:spcBef>
            </a:pPr>
            <a:r>
              <a:rPr lang="en-US" sz="3200" dirty="0" smtClean="0">
                <a:solidFill>
                  <a:schemeClr val="bg1"/>
                </a:solidFill>
                <a:latin typeface="Calibri" panose="020F0502020204030204" pitchFamily="34" charset="0"/>
              </a:rPr>
              <a:t>Fish Aquarium</a:t>
            </a:r>
          </a:p>
          <a:p>
            <a:pPr>
              <a:spcBef>
                <a:spcPts val="0"/>
              </a:spcBef>
            </a:pPr>
            <a:r>
              <a:rPr lang="en-US" sz="3200" dirty="0" smtClean="0">
                <a:solidFill>
                  <a:schemeClr val="bg1"/>
                </a:solidFill>
                <a:latin typeface="Calibri" panose="020F0502020204030204" pitchFamily="34" charset="0"/>
              </a:rPr>
              <a:t>Magnets</a:t>
            </a:r>
          </a:p>
          <a:p>
            <a:pPr>
              <a:spcBef>
                <a:spcPts val="0"/>
              </a:spcBef>
            </a:pPr>
            <a:r>
              <a:rPr lang="en-US" sz="3200" dirty="0" smtClean="0">
                <a:solidFill>
                  <a:schemeClr val="bg1"/>
                </a:solidFill>
                <a:latin typeface="Calibri" panose="020F0502020204030204" pitchFamily="34" charset="0"/>
              </a:rPr>
              <a:t>Bird Feeder</a:t>
            </a:r>
          </a:p>
          <a:p>
            <a:pPr>
              <a:spcBef>
                <a:spcPts val="0"/>
              </a:spcBef>
            </a:pPr>
            <a:r>
              <a:rPr lang="en-US" sz="3200" dirty="0" smtClean="0">
                <a:solidFill>
                  <a:schemeClr val="bg1"/>
                </a:solidFill>
                <a:latin typeface="Calibri" panose="020F0502020204030204" pitchFamily="34" charset="0"/>
              </a:rPr>
              <a:t>Seeds</a:t>
            </a:r>
          </a:p>
          <a:p>
            <a:pPr>
              <a:spcBef>
                <a:spcPts val="0"/>
              </a:spcBef>
            </a:pPr>
            <a:r>
              <a:rPr lang="en-US" sz="3200" dirty="0" smtClean="0">
                <a:solidFill>
                  <a:schemeClr val="bg1"/>
                </a:solidFill>
                <a:latin typeface="Calibri" panose="020F0502020204030204" pitchFamily="34" charset="0"/>
              </a:rPr>
              <a:t>Thermometer</a:t>
            </a:r>
          </a:p>
          <a:p>
            <a:pPr>
              <a:spcBef>
                <a:spcPts val="0"/>
              </a:spcBef>
            </a:pPr>
            <a:r>
              <a:rPr lang="en-US" sz="3200" dirty="0" smtClean="0">
                <a:solidFill>
                  <a:schemeClr val="bg1"/>
                </a:solidFill>
                <a:latin typeface="Calibri" panose="020F0502020204030204" pitchFamily="34" charset="0"/>
              </a:rPr>
              <a:t>Compass </a:t>
            </a:r>
          </a:p>
          <a:p>
            <a:pPr>
              <a:spcBef>
                <a:spcPts val="0"/>
              </a:spcBef>
            </a:pPr>
            <a:r>
              <a:rPr lang="en-US" sz="3200" dirty="0" smtClean="0">
                <a:solidFill>
                  <a:schemeClr val="bg1"/>
                </a:solidFill>
                <a:latin typeface="Calibri" panose="020F0502020204030204" pitchFamily="34" charset="0"/>
              </a:rPr>
              <a:t>Shells and rocks to observe and classify</a:t>
            </a:r>
          </a:p>
          <a:p>
            <a:pPr>
              <a:spcBef>
                <a:spcPts val="0"/>
              </a:spcBef>
            </a:pPr>
            <a:r>
              <a:rPr lang="en-US" sz="3200" dirty="0" smtClean="0">
                <a:solidFill>
                  <a:schemeClr val="bg1"/>
                </a:solidFill>
                <a:latin typeface="Calibri" panose="020F0502020204030204" pitchFamily="34" charset="0"/>
              </a:rPr>
              <a:t>Magnifying glass</a:t>
            </a:r>
          </a:p>
        </p:txBody>
      </p:sp>
    </p:spTree>
    <p:extLst>
      <p:ext uri="{BB962C8B-B14F-4D97-AF65-F5344CB8AC3E}">
        <p14:creationId xmlns:p14="http://schemas.microsoft.com/office/powerpoint/2010/main" val="294538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chemeClr val="bg1"/>
                </a:solidFill>
                <a:latin typeface="Calibri" panose="020F0502020204030204" pitchFamily="34" charset="0"/>
              </a:rPr>
              <a:t>Learning Centers</a:t>
            </a:r>
            <a:endParaRPr lang="en-US" sz="4400" b="1" dirty="0">
              <a:solidFill>
                <a:schemeClr val="bg1"/>
              </a:solidFill>
              <a:latin typeface="Calibri" panose="020F0502020204030204" pitchFamily="34" charset="0"/>
            </a:endParaRPr>
          </a:p>
        </p:txBody>
      </p:sp>
      <p:sp>
        <p:nvSpPr>
          <p:cNvPr id="3" name="Text Placeholder 2"/>
          <p:cNvSpPr>
            <a:spLocks noGrp="1"/>
          </p:cNvSpPr>
          <p:nvPr>
            <p:ph type="body" idx="1"/>
          </p:nvPr>
        </p:nvSpPr>
        <p:spPr/>
        <p:txBody>
          <a:bodyPr>
            <a:normAutofit/>
          </a:bodyPr>
          <a:lstStyle/>
          <a:p>
            <a:r>
              <a:rPr lang="en-US" sz="3200" u="sng" dirty="0" smtClean="0">
                <a:solidFill>
                  <a:schemeClr val="bg1"/>
                </a:solidFill>
                <a:latin typeface="Calibri" panose="020F0502020204030204" pitchFamily="34" charset="0"/>
              </a:rPr>
              <a:t>Art</a:t>
            </a:r>
            <a:endParaRPr lang="en-US" sz="3200" u="sng" dirty="0">
              <a:solidFill>
                <a:schemeClr val="bg1"/>
              </a:solidFill>
              <a:latin typeface="Calibri" panose="020F0502020204030204" pitchFamily="34" charset="0"/>
            </a:endParaRPr>
          </a:p>
        </p:txBody>
      </p:sp>
      <p:sp>
        <p:nvSpPr>
          <p:cNvPr id="4" name="Content Placeholder 3"/>
          <p:cNvSpPr>
            <a:spLocks noGrp="1"/>
          </p:cNvSpPr>
          <p:nvPr>
            <p:ph sz="half" idx="2"/>
          </p:nvPr>
        </p:nvSpPr>
        <p:spPr/>
        <p:txBody>
          <a:bodyPr>
            <a:noAutofit/>
          </a:bodyPr>
          <a:lstStyle/>
          <a:p>
            <a:pPr>
              <a:spcBef>
                <a:spcPts val="0"/>
              </a:spcBef>
            </a:pPr>
            <a:r>
              <a:rPr lang="en-US" sz="3200" dirty="0" smtClean="0">
                <a:solidFill>
                  <a:schemeClr val="bg1"/>
                </a:solidFill>
                <a:latin typeface="Calibri" panose="020F0502020204030204" pitchFamily="34" charset="0"/>
              </a:rPr>
              <a:t>Markers</a:t>
            </a:r>
          </a:p>
          <a:p>
            <a:pPr>
              <a:spcBef>
                <a:spcPts val="0"/>
              </a:spcBef>
            </a:pPr>
            <a:r>
              <a:rPr lang="en-US" sz="3200" dirty="0" smtClean="0">
                <a:solidFill>
                  <a:schemeClr val="bg1"/>
                </a:solidFill>
                <a:latin typeface="Calibri" panose="020F0502020204030204" pitchFamily="34" charset="0"/>
              </a:rPr>
              <a:t>Crayons</a:t>
            </a:r>
          </a:p>
          <a:p>
            <a:pPr>
              <a:spcBef>
                <a:spcPts val="0"/>
              </a:spcBef>
            </a:pPr>
            <a:r>
              <a:rPr lang="en-US" sz="3200" dirty="0" smtClean="0">
                <a:solidFill>
                  <a:schemeClr val="bg1"/>
                </a:solidFill>
                <a:latin typeface="Calibri" panose="020F0502020204030204" pitchFamily="34" charset="0"/>
              </a:rPr>
              <a:t>Colored Pencils</a:t>
            </a:r>
          </a:p>
          <a:p>
            <a:pPr>
              <a:spcBef>
                <a:spcPts val="0"/>
              </a:spcBef>
            </a:pPr>
            <a:r>
              <a:rPr lang="en-US" sz="3200" dirty="0" smtClean="0">
                <a:solidFill>
                  <a:schemeClr val="bg1"/>
                </a:solidFill>
                <a:latin typeface="Calibri" panose="020F0502020204030204" pitchFamily="34" charset="0"/>
              </a:rPr>
              <a:t>Scissors</a:t>
            </a:r>
          </a:p>
          <a:p>
            <a:pPr>
              <a:spcBef>
                <a:spcPts val="0"/>
              </a:spcBef>
            </a:pPr>
            <a:r>
              <a:rPr lang="en-US" sz="3200" dirty="0" smtClean="0">
                <a:solidFill>
                  <a:schemeClr val="bg1"/>
                </a:solidFill>
                <a:latin typeface="Calibri" panose="020F0502020204030204" pitchFamily="34" charset="0"/>
              </a:rPr>
              <a:t>Glue</a:t>
            </a:r>
          </a:p>
          <a:p>
            <a:pPr>
              <a:spcBef>
                <a:spcPts val="0"/>
              </a:spcBef>
            </a:pPr>
            <a:r>
              <a:rPr lang="en-US" sz="3200" dirty="0" smtClean="0">
                <a:solidFill>
                  <a:schemeClr val="bg1"/>
                </a:solidFill>
                <a:latin typeface="Calibri" panose="020F0502020204030204" pitchFamily="34" charset="0"/>
              </a:rPr>
              <a:t>Coloring Pages</a:t>
            </a:r>
          </a:p>
          <a:p>
            <a:pPr>
              <a:spcBef>
                <a:spcPts val="0"/>
              </a:spcBef>
            </a:pPr>
            <a:r>
              <a:rPr lang="en-US" sz="3200" dirty="0" smtClean="0">
                <a:solidFill>
                  <a:schemeClr val="bg1"/>
                </a:solidFill>
                <a:latin typeface="Calibri" panose="020F0502020204030204" pitchFamily="34" charset="0"/>
              </a:rPr>
              <a:t>Blank Paper</a:t>
            </a:r>
          </a:p>
          <a:p>
            <a:pPr>
              <a:spcBef>
                <a:spcPts val="0"/>
              </a:spcBef>
            </a:pPr>
            <a:r>
              <a:rPr lang="en-US" sz="3200" dirty="0" smtClean="0">
                <a:solidFill>
                  <a:schemeClr val="bg1"/>
                </a:solidFill>
                <a:latin typeface="Calibri" panose="020F0502020204030204" pitchFamily="34" charset="0"/>
              </a:rPr>
              <a:t>Scraps of colored paper</a:t>
            </a:r>
          </a:p>
        </p:txBody>
      </p:sp>
      <p:sp>
        <p:nvSpPr>
          <p:cNvPr id="5" name="Text Placeholder 4"/>
          <p:cNvSpPr>
            <a:spLocks noGrp="1"/>
          </p:cNvSpPr>
          <p:nvPr>
            <p:ph type="body" sz="quarter" idx="3"/>
          </p:nvPr>
        </p:nvSpPr>
        <p:spPr/>
        <p:txBody>
          <a:bodyPr>
            <a:normAutofit/>
          </a:bodyPr>
          <a:lstStyle/>
          <a:p>
            <a:r>
              <a:rPr lang="en-US" sz="3200" u="sng" dirty="0" smtClean="0">
                <a:solidFill>
                  <a:schemeClr val="bg1"/>
                </a:solidFill>
                <a:latin typeface="Calibri" panose="020F0502020204030204" pitchFamily="34" charset="0"/>
              </a:rPr>
              <a:t>Literacy</a:t>
            </a:r>
            <a:endParaRPr lang="en-US" sz="3200" u="sng" dirty="0">
              <a:solidFill>
                <a:schemeClr val="bg1"/>
              </a:solidFill>
              <a:latin typeface="Calibri" panose="020F0502020204030204" pitchFamily="34" charset="0"/>
            </a:endParaRPr>
          </a:p>
        </p:txBody>
      </p:sp>
      <p:sp>
        <p:nvSpPr>
          <p:cNvPr id="6" name="Content Placeholder 5"/>
          <p:cNvSpPr>
            <a:spLocks noGrp="1"/>
          </p:cNvSpPr>
          <p:nvPr>
            <p:ph sz="quarter" idx="4"/>
          </p:nvPr>
        </p:nvSpPr>
        <p:spPr>
          <a:xfrm>
            <a:off x="6249860" y="2819399"/>
            <a:ext cx="5864352" cy="3352801"/>
          </a:xfrm>
        </p:spPr>
        <p:txBody>
          <a:bodyPr>
            <a:noAutofit/>
          </a:bodyPr>
          <a:lstStyle/>
          <a:p>
            <a:pPr>
              <a:spcBef>
                <a:spcPts val="0"/>
              </a:spcBef>
            </a:pPr>
            <a:r>
              <a:rPr lang="en-US" sz="3200" dirty="0" smtClean="0">
                <a:solidFill>
                  <a:schemeClr val="bg1"/>
                </a:solidFill>
                <a:latin typeface="Calibri" panose="020F0502020204030204" pitchFamily="34" charset="0"/>
              </a:rPr>
              <a:t>“Rainbow” write name</a:t>
            </a:r>
          </a:p>
          <a:p>
            <a:pPr>
              <a:spcBef>
                <a:spcPts val="0"/>
              </a:spcBef>
            </a:pPr>
            <a:r>
              <a:rPr lang="en-US" sz="3200" dirty="0" smtClean="0">
                <a:solidFill>
                  <a:schemeClr val="bg1"/>
                </a:solidFill>
                <a:latin typeface="Calibri" panose="020F0502020204030204" pitchFamily="34" charset="0"/>
              </a:rPr>
              <a:t>Homemade “Books”</a:t>
            </a:r>
          </a:p>
          <a:p>
            <a:pPr>
              <a:spcBef>
                <a:spcPts val="0"/>
              </a:spcBef>
            </a:pPr>
            <a:r>
              <a:rPr lang="en-US" sz="3200" dirty="0" smtClean="0">
                <a:solidFill>
                  <a:schemeClr val="bg1"/>
                </a:solidFill>
                <a:latin typeface="Calibri" panose="020F0502020204030204" pitchFamily="34" charset="0"/>
              </a:rPr>
              <a:t>ABC magnets to build names and words (words with pictures of objects on cards to reference)</a:t>
            </a:r>
          </a:p>
          <a:p>
            <a:pPr>
              <a:spcBef>
                <a:spcPts val="0"/>
              </a:spcBef>
            </a:pPr>
            <a:r>
              <a:rPr lang="en-US" sz="3200" dirty="0" smtClean="0">
                <a:solidFill>
                  <a:schemeClr val="bg1"/>
                </a:solidFill>
                <a:latin typeface="Calibri" panose="020F0502020204030204" pitchFamily="34" charset="0"/>
              </a:rPr>
              <a:t>Matching Game</a:t>
            </a:r>
          </a:p>
          <a:p>
            <a:pPr>
              <a:spcBef>
                <a:spcPts val="0"/>
              </a:spcBef>
            </a:pPr>
            <a:r>
              <a:rPr lang="en-US" sz="3200" dirty="0" smtClean="0">
                <a:solidFill>
                  <a:schemeClr val="bg1"/>
                </a:solidFill>
                <a:latin typeface="Calibri" panose="020F0502020204030204" pitchFamily="34" charset="0"/>
              </a:rPr>
              <a:t>Classroom Library – books to just “read”</a:t>
            </a:r>
            <a:endParaRPr lang="en-US" sz="32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255991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978</Words>
  <Application>Microsoft Office PowerPoint</Application>
  <PresentationFormat>Custom</PresentationFormat>
  <Paragraphs>134</Paragraphs>
  <Slides>12</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 Math</vt:lpstr>
      <vt:lpstr>Consolas</vt:lpstr>
      <vt:lpstr>Corbel</vt:lpstr>
      <vt:lpstr>Wingdings</vt:lpstr>
      <vt:lpstr>Chalkboard 16x9</vt:lpstr>
      <vt:lpstr>Child Development</vt:lpstr>
      <vt:lpstr>Math in FACS</vt:lpstr>
      <vt:lpstr>WHAT?!?!</vt:lpstr>
      <vt:lpstr>What is DAP?</vt:lpstr>
      <vt:lpstr>5 Guidelines for Effective Teaching</vt:lpstr>
      <vt:lpstr>Careers</vt:lpstr>
      <vt:lpstr>Learning Centers</vt:lpstr>
      <vt:lpstr>Learning Centers</vt:lpstr>
      <vt:lpstr>Learning Centers</vt:lpstr>
      <vt:lpstr>ABC Day Care Center Plan</vt:lpstr>
      <vt:lpstr>ABC Day Care Center Plan</vt:lpstr>
      <vt:lpstr>ABC Day Care Center Plan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2014-11-05T12:48:42Z</dcterms:created>
  <dcterms:modified xsi:type="dcterms:W3CDTF">2015-09-01T02:39:52Z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