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B6530-D8B6-4461-926A-AFD26C9CE13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19FC9-8B64-42AC-B098-B74CE415E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41EC-7A57-41DE-ACDE-8A28BFA6B5D6}" type="datetimeFigureOut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13BC-8238-4F6E-B10B-4944599651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41EC-7A57-41DE-ACDE-8A28BFA6B5D6}" type="datetimeFigureOut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13BC-8238-4F6E-B10B-4944599651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41EC-7A57-41DE-ACDE-8A28BFA6B5D6}" type="datetimeFigureOut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13BC-8238-4F6E-B10B-4944599651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41EC-7A57-41DE-ACDE-8A28BFA6B5D6}" type="datetimeFigureOut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13BC-8238-4F6E-B10B-4944599651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41EC-7A57-41DE-ACDE-8A28BFA6B5D6}" type="datetimeFigureOut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13BC-8238-4F6E-B10B-4944599651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41EC-7A57-41DE-ACDE-8A28BFA6B5D6}" type="datetimeFigureOut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13BC-8238-4F6E-B10B-4944599651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41EC-7A57-41DE-ACDE-8A28BFA6B5D6}" type="datetimeFigureOut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13BC-8238-4F6E-B10B-4944599651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41EC-7A57-41DE-ACDE-8A28BFA6B5D6}" type="datetimeFigureOut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13BC-8238-4F6E-B10B-4944599651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41EC-7A57-41DE-ACDE-8A28BFA6B5D6}" type="datetimeFigureOut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13BC-8238-4F6E-B10B-4944599651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41EC-7A57-41DE-ACDE-8A28BFA6B5D6}" type="datetimeFigureOut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13BC-8238-4F6E-B10B-4944599651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41EC-7A57-41DE-ACDE-8A28BFA6B5D6}" type="datetimeFigureOut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13BC-8238-4F6E-B10B-4944599651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241EC-7A57-41DE-ACDE-8A28BFA6B5D6}" type="datetimeFigureOut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A13BC-8238-4F6E-B10B-4944599651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4724400" cy="190817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Challenging </a:t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Situations 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Divorce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Reassure the child that they are still loved by both parents.</a:t>
            </a:r>
          </a:p>
          <a:p>
            <a:r>
              <a:rPr lang="en-US" dirty="0" smtClean="0"/>
              <a:t>The child should not be blamed for the divorce.</a:t>
            </a:r>
          </a:p>
          <a:p>
            <a:r>
              <a:rPr lang="en-US" dirty="0" smtClean="0"/>
              <a:t>Maintain as much stability in the child’s life as possible. (same school, same home, same routines, etc.)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Divorce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continuity in the child’s daily schedule and situation.</a:t>
            </a:r>
          </a:p>
          <a:p>
            <a:r>
              <a:rPr lang="en-US" dirty="0" smtClean="0"/>
              <a:t>Children often believe that their parents will get back together again.</a:t>
            </a:r>
          </a:p>
          <a:p>
            <a:r>
              <a:rPr lang="en-US" dirty="0" smtClean="0"/>
              <a:t>Parents should never belittle/bad mouth one another in front of the kids.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Divorce on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Preschoolers (ages 2-5 years old)</a:t>
            </a:r>
          </a:p>
          <a:p>
            <a:pPr lvl="1"/>
            <a:r>
              <a:rPr lang="en-US" sz="3200" dirty="0" smtClean="0"/>
              <a:t>Major Theme</a:t>
            </a:r>
          </a:p>
          <a:p>
            <a:pPr lvl="2"/>
            <a:r>
              <a:rPr lang="en-US" sz="3200" dirty="0" smtClean="0"/>
              <a:t>Fear of abandonment</a:t>
            </a:r>
          </a:p>
          <a:p>
            <a:pPr lvl="1"/>
            <a:r>
              <a:rPr lang="en-US" sz="3200" dirty="0" smtClean="0"/>
              <a:t>Symptoms</a:t>
            </a:r>
          </a:p>
          <a:p>
            <a:pPr lvl="2"/>
            <a:r>
              <a:rPr lang="en-US" sz="3200" dirty="0" smtClean="0"/>
              <a:t>Sleep disturbances</a:t>
            </a:r>
          </a:p>
          <a:p>
            <a:pPr lvl="1"/>
            <a:r>
              <a:rPr lang="en-US" sz="3200" dirty="0" smtClean="0"/>
              <a:t>What to do</a:t>
            </a:r>
          </a:p>
          <a:p>
            <a:pPr lvl="2"/>
            <a:r>
              <a:rPr lang="en-US" sz="3200" dirty="0" smtClean="0"/>
              <a:t>Explain that custodial parent will always return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Divorce on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Young Childhood (ages 5-9 years old)</a:t>
            </a:r>
          </a:p>
          <a:p>
            <a:pPr lvl="1"/>
            <a:r>
              <a:rPr lang="en-US" sz="3200" dirty="0" smtClean="0"/>
              <a:t>Major Theme</a:t>
            </a:r>
          </a:p>
          <a:p>
            <a:pPr lvl="2"/>
            <a:r>
              <a:rPr lang="en-US" sz="3200" dirty="0" smtClean="0"/>
              <a:t>Fear of being displaced</a:t>
            </a:r>
          </a:p>
          <a:p>
            <a:pPr lvl="1"/>
            <a:r>
              <a:rPr lang="en-US" sz="3200" dirty="0" smtClean="0"/>
              <a:t>Symptoms</a:t>
            </a:r>
          </a:p>
          <a:p>
            <a:pPr lvl="2"/>
            <a:r>
              <a:rPr lang="en-US" sz="3200" dirty="0" smtClean="0"/>
              <a:t>School and social grief</a:t>
            </a:r>
          </a:p>
          <a:p>
            <a:pPr lvl="1"/>
            <a:r>
              <a:rPr lang="en-US" sz="3200" dirty="0" smtClean="0"/>
              <a:t>What to do</a:t>
            </a:r>
          </a:p>
          <a:p>
            <a:pPr lvl="2"/>
            <a:r>
              <a:rPr lang="en-US" sz="3200" dirty="0" smtClean="0"/>
              <a:t>Discuss fears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Divorce on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Adolescence (ages 12-18 years old)</a:t>
            </a:r>
          </a:p>
          <a:p>
            <a:pPr lvl="1"/>
            <a:r>
              <a:rPr lang="en-US" sz="3200" dirty="0" smtClean="0"/>
              <a:t>Major Theme</a:t>
            </a:r>
          </a:p>
          <a:p>
            <a:pPr lvl="2"/>
            <a:r>
              <a:rPr lang="en-US" sz="3200" dirty="0" smtClean="0"/>
              <a:t>Fear of own relationship failure</a:t>
            </a:r>
          </a:p>
          <a:p>
            <a:pPr lvl="1"/>
            <a:r>
              <a:rPr lang="en-US" sz="3200" dirty="0" smtClean="0"/>
              <a:t>Symptoms</a:t>
            </a:r>
          </a:p>
          <a:p>
            <a:pPr lvl="2"/>
            <a:r>
              <a:rPr lang="en-US" sz="3200" dirty="0" smtClean="0"/>
              <a:t>Independence, promiscuous </a:t>
            </a:r>
          </a:p>
          <a:p>
            <a:pPr lvl="1"/>
            <a:r>
              <a:rPr lang="en-US" sz="3200" dirty="0" smtClean="0"/>
              <a:t>What to do</a:t>
            </a:r>
          </a:p>
          <a:p>
            <a:pPr lvl="2"/>
            <a:r>
              <a:rPr lang="en-US" sz="3200" dirty="0" smtClean="0"/>
              <a:t>Communicate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dealing with death feel grief and need to express it.</a:t>
            </a:r>
          </a:p>
          <a:p>
            <a:r>
              <a:rPr lang="en-US" dirty="0" smtClean="0"/>
              <a:t>Help children understand that they will not die just because someone else has.</a:t>
            </a:r>
          </a:p>
          <a:p>
            <a:r>
              <a:rPr lang="en-US" dirty="0" smtClean="0"/>
              <a:t>Reassure children by being specific about when you will return whenever you leave.</a:t>
            </a:r>
          </a:p>
          <a:p>
            <a:r>
              <a:rPr lang="en-US" dirty="0" smtClean="0"/>
              <a:t>Teach a child about death before the child is confronted with the death of a loved one.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 the age of 3</a:t>
            </a:r>
          </a:p>
          <a:p>
            <a:pPr lvl="1"/>
            <a:r>
              <a:rPr lang="en-US" sz="3200" dirty="0" smtClean="0"/>
              <a:t>Children think of death as if the person has gone on a short vacation.</a:t>
            </a:r>
          </a:p>
          <a:p>
            <a:pPr lvl="1"/>
            <a:r>
              <a:rPr lang="en-US" sz="3200" dirty="0" smtClean="0"/>
              <a:t>Believe that person will be back.</a:t>
            </a:r>
          </a:p>
          <a:p>
            <a:pPr lvl="1"/>
            <a:r>
              <a:rPr lang="en-US" sz="3200" dirty="0" smtClean="0"/>
              <a:t>Death does not seem permanent to them.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Death on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Early Childhood (ages 2-5 years old)</a:t>
            </a:r>
          </a:p>
          <a:p>
            <a:pPr lvl="1"/>
            <a:r>
              <a:rPr lang="en-US" sz="3200" dirty="0" smtClean="0"/>
              <a:t>Think it’s reversible and that the person comes back (video game mentality).</a:t>
            </a:r>
          </a:p>
          <a:p>
            <a:pPr lvl="1"/>
            <a:r>
              <a:rPr lang="en-US" sz="3200" dirty="0" smtClean="0"/>
              <a:t>Think little kids can’t die.</a:t>
            </a:r>
          </a:p>
          <a:p>
            <a:pPr lvl="1"/>
            <a:r>
              <a:rPr lang="en-US" sz="3200" dirty="0" smtClean="0"/>
              <a:t>Egocentric (they caused it).</a:t>
            </a:r>
          </a:p>
          <a:p>
            <a:pPr lvl="1"/>
            <a:r>
              <a:rPr lang="en-US" sz="3200" dirty="0" smtClean="0"/>
              <a:t>Don’t understand forever.</a:t>
            </a:r>
          </a:p>
          <a:p>
            <a:pPr lvl="1"/>
            <a:r>
              <a:rPr lang="en-US" sz="3200" dirty="0" smtClean="0"/>
              <a:t>Fear of abandonment.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Death on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Middle Childhood (ages 6-12 years old)</a:t>
            </a:r>
          </a:p>
          <a:p>
            <a:pPr lvl="1"/>
            <a:r>
              <a:rPr lang="en-US" sz="3200" dirty="0" smtClean="0"/>
              <a:t>Understand physical death causes (gun, attack, illness)</a:t>
            </a:r>
          </a:p>
          <a:p>
            <a:pPr lvl="1"/>
            <a:r>
              <a:rPr lang="en-US" sz="3200" dirty="0" smtClean="0"/>
              <a:t>Think that death is irreversible</a:t>
            </a:r>
          </a:p>
          <a:p>
            <a:pPr lvl="1"/>
            <a:r>
              <a:rPr lang="en-US" sz="3200" dirty="0" smtClean="0"/>
              <a:t>Think death is only for old, sick and careless people</a:t>
            </a:r>
          </a:p>
          <a:p>
            <a:pPr lvl="1"/>
            <a:r>
              <a:rPr lang="en-US" sz="3200" dirty="0" smtClean="0"/>
              <a:t>Still egocentric (won’t happen to me)</a:t>
            </a:r>
          </a:p>
          <a:p>
            <a:pPr lvl="1"/>
            <a:r>
              <a:rPr lang="en-US" sz="3200" dirty="0" smtClean="0"/>
              <a:t>Intrigued by details of death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Death on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Adolescence (ages 12-18 years old)</a:t>
            </a:r>
          </a:p>
          <a:p>
            <a:pPr lvl="1"/>
            <a:r>
              <a:rPr lang="en-US" sz="3200" dirty="0" smtClean="0"/>
              <a:t>Natural for all people</a:t>
            </a:r>
          </a:p>
          <a:p>
            <a:pPr lvl="1"/>
            <a:r>
              <a:rPr lang="en-US" sz="3200" dirty="0" smtClean="0"/>
              <a:t>Death results in bodily deterioration</a:t>
            </a:r>
          </a:p>
          <a:p>
            <a:pPr lvl="1"/>
            <a:r>
              <a:rPr lang="en-US" sz="3200" dirty="0" smtClean="0"/>
              <a:t>Feelings of invincibility (it won’t happen to me)</a:t>
            </a:r>
          </a:p>
          <a:p>
            <a:pPr lvl="1"/>
            <a:r>
              <a:rPr lang="en-US" sz="3200" dirty="0" smtClean="0"/>
              <a:t>Visualize being old or sick and dying</a:t>
            </a:r>
          </a:p>
          <a:p>
            <a:pPr lvl="1"/>
            <a:r>
              <a:rPr lang="en-US" sz="3200" dirty="0" smtClean="0"/>
              <a:t>Develops morals and values about death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Challenging Situations = Stress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Challenging situations cause stress in a child’s life.</a:t>
            </a:r>
          </a:p>
          <a:p>
            <a:r>
              <a:rPr lang="en-US" dirty="0" smtClean="0"/>
              <a:t>Stress results from changes in a routine, good or bad.</a:t>
            </a:r>
          </a:p>
          <a:p>
            <a:r>
              <a:rPr lang="en-US" dirty="0" smtClean="0"/>
              <a:t>Examples:  Handicaps, new baby, starting school, grief, death, divorce, illness or moving.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Respect the fears of the child and do not belittle the child over them.</a:t>
            </a:r>
          </a:p>
          <a:p>
            <a:r>
              <a:rPr lang="en-US" dirty="0" smtClean="0"/>
              <a:t>Children tend to be most fearful between the ages of 2-7 years.</a:t>
            </a:r>
          </a:p>
          <a:p>
            <a:r>
              <a:rPr lang="en-US" dirty="0" smtClean="0"/>
              <a:t>They have an active imagination and cannot yet discriminate between real and unreal dangers.</a:t>
            </a:r>
          </a:p>
          <a:p>
            <a:r>
              <a:rPr lang="en-US" dirty="0" smtClean="0"/>
              <a:t>Help the child overcome the fears</a:t>
            </a:r>
          </a:p>
          <a:p>
            <a:r>
              <a:rPr lang="en-US" dirty="0" smtClean="0"/>
              <a:t>Be understanding and comforting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Overcoming Fears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following techniques will allow the child to deal with and talk about fears more freely:</a:t>
            </a:r>
          </a:p>
          <a:p>
            <a:pPr lvl="1"/>
            <a:r>
              <a:rPr lang="en-US" sz="3200" dirty="0" smtClean="0"/>
              <a:t>Make-believe play.  Act out the fearful situations.</a:t>
            </a:r>
          </a:p>
          <a:p>
            <a:pPr lvl="1"/>
            <a:r>
              <a:rPr lang="en-US" sz="3200" dirty="0" smtClean="0"/>
              <a:t>Draw pictures of the fear.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abuse is anything that intentionally is aimed to hurt or harm a child.</a:t>
            </a:r>
          </a:p>
          <a:p>
            <a:r>
              <a:rPr lang="en-US" dirty="0" smtClean="0"/>
              <a:t>Most child abuse is done by people the child knows and trusts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Does Abuse Happen?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adult was abused as a child and so they are just repeating what was done to them.</a:t>
            </a:r>
          </a:p>
          <a:p>
            <a:r>
              <a:rPr lang="en-US" dirty="0" smtClean="0"/>
              <a:t>The adult does not know of any other methods for discipline or having a knowledge of appropriate child expectations.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adult </a:t>
            </a:r>
            <a:r>
              <a:rPr lang="en-US" dirty="0" smtClean="0"/>
              <a:t>is stressed and has reached their coping threshold so they take this out on the child.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Does Abuse Happen?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Children with physical and mental disabilities are at risk for abuse.</a:t>
            </a:r>
          </a:p>
          <a:p>
            <a:r>
              <a:rPr lang="en-US" dirty="0" smtClean="0"/>
              <a:t>Teens, parents, immature parents, single parents, parents involved in alcohol and drugs, and parents living in poverty are more likely to be abusers.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Emotional and Verbal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Rejecting children</a:t>
            </a:r>
          </a:p>
          <a:p>
            <a:r>
              <a:rPr lang="en-US" dirty="0" smtClean="0"/>
              <a:t>Belittling them</a:t>
            </a:r>
          </a:p>
          <a:p>
            <a:r>
              <a:rPr lang="en-US" dirty="0" smtClean="0"/>
              <a:t>Blaming them or constantly scolding them, particularly for problems beyond their control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Intentionally causing injury to a child.</a:t>
            </a:r>
          </a:p>
          <a:p>
            <a:r>
              <a:rPr lang="en-US" dirty="0" smtClean="0"/>
              <a:t>Hitting</a:t>
            </a:r>
          </a:p>
          <a:p>
            <a:r>
              <a:rPr lang="en-US" dirty="0" smtClean="0"/>
              <a:t>Shaking</a:t>
            </a:r>
          </a:p>
          <a:p>
            <a:r>
              <a:rPr lang="en-US" dirty="0" smtClean="0"/>
              <a:t>Burning</a:t>
            </a:r>
          </a:p>
          <a:p>
            <a:r>
              <a:rPr lang="en-US" dirty="0" smtClean="0"/>
              <a:t>Biting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Sexual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any inappropriate sexual behavior with a child</a:t>
            </a:r>
          </a:p>
          <a:p>
            <a:r>
              <a:rPr lang="en-US" dirty="0" smtClean="0"/>
              <a:t>Touching</a:t>
            </a:r>
          </a:p>
          <a:p>
            <a:r>
              <a:rPr lang="en-US" dirty="0" smtClean="0"/>
              <a:t>Taking photographs</a:t>
            </a:r>
          </a:p>
          <a:p>
            <a:r>
              <a:rPr lang="en-US" dirty="0" smtClean="0"/>
              <a:t>Inappropriate discussions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Neglect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Failing to provide for a child’s basic needs</a:t>
            </a:r>
          </a:p>
          <a:p>
            <a:r>
              <a:rPr lang="en-US" dirty="0" smtClean="0"/>
              <a:t>Can be both physical and emotional</a:t>
            </a:r>
          </a:p>
          <a:p>
            <a:r>
              <a:rPr lang="en-US" dirty="0" smtClean="0"/>
              <a:t>Examples include:  food, water, shelter, clothing, love, attention and medical.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Utah is a mandated reporter state.</a:t>
            </a:r>
          </a:p>
          <a:p>
            <a:r>
              <a:rPr lang="en-US" dirty="0" smtClean="0"/>
              <a:t>It is required by law to report any maltreatment.</a:t>
            </a:r>
          </a:p>
          <a:p>
            <a:r>
              <a:rPr lang="en-US" dirty="0" smtClean="0"/>
              <a:t>All reports are kept anonymous.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of Stress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Biting</a:t>
            </a:r>
          </a:p>
          <a:p>
            <a:r>
              <a:rPr lang="en-US" dirty="0" smtClean="0"/>
              <a:t>Crying</a:t>
            </a:r>
          </a:p>
          <a:p>
            <a:r>
              <a:rPr lang="en-US" dirty="0" smtClean="0"/>
              <a:t>Power Struggles</a:t>
            </a:r>
          </a:p>
          <a:p>
            <a:r>
              <a:rPr lang="en-US" dirty="0" smtClean="0"/>
              <a:t>Excessive attachment</a:t>
            </a:r>
          </a:p>
          <a:p>
            <a:r>
              <a:rPr lang="en-US" dirty="0" smtClean="0"/>
              <a:t>Fears</a:t>
            </a:r>
          </a:p>
          <a:p>
            <a:r>
              <a:rPr lang="en-US" dirty="0" smtClean="0"/>
              <a:t>Eating problems</a:t>
            </a:r>
          </a:p>
          <a:p>
            <a:r>
              <a:rPr lang="en-US" dirty="0" smtClean="0"/>
              <a:t>Increased sensitivity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to Find Help?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report child abuse, contact:</a:t>
            </a:r>
          </a:p>
          <a:p>
            <a:pPr lvl="1"/>
            <a:r>
              <a:rPr lang="en-US" sz="3200" dirty="0" smtClean="0"/>
              <a:t>Child protective services</a:t>
            </a:r>
          </a:p>
          <a:p>
            <a:pPr lvl="1"/>
            <a:r>
              <a:rPr lang="en-US" sz="3200" dirty="0" smtClean="0"/>
              <a:t>DCFS (Department for children, schools and families)</a:t>
            </a:r>
          </a:p>
          <a:p>
            <a:pPr lvl="1"/>
            <a:r>
              <a:rPr lang="en-US" sz="3200" dirty="0" smtClean="0"/>
              <a:t>Local law enforcement</a:t>
            </a:r>
            <a:endParaRPr lang="en-US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children face challenging situations throughout their lives.</a:t>
            </a:r>
          </a:p>
          <a:p>
            <a:r>
              <a:rPr lang="en-US" dirty="0" smtClean="0"/>
              <a:t>Those may include stress, grieving, divorce, death, fear or abuse.</a:t>
            </a:r>
          </a:p>
          <a:p>
            <a:r>
              <a:rPr lang="en-US" dirty="0" smtClean="0"/>
              <a:t>Know how to help a child during those difficult times that will come.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Childhood Feelings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usually understand what is going on.</a:t>
            </a:r>
          </a:p>
          <a:p>
            <a:r>
              <a:rPr lang="en-US" dirty="0" smtClean="0"/>
              <a:t>Tell children the truth in a calm and reassuring way.  No need to include everything, but enough.</a:t>
            </a:r>
          </a:p>
          <a:p>
            <a:r>
              <a:rPr lang="en-US" dirty="0" smtClean="0"/>
              <a:t>Allow children to talk about their feelings.</a:t>
            </a:r>
          </a:p>
          <a:p>
            <a:r>
              <a:rPr lang="en-US" dirty="0" smtClean="0"/>
              <a:t>Children need more help and support through issues than adults.</a:t>
            </a:r>
          </a:p>
          <a:p>
            <a:r>
              <a:rPr lang="en-US" dirty="0" smtClean="0"/>
              <a:t>Support may need to come from an adult that is not involved in the stressful situation.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Coping Strategies for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Daily exercise or movement</a:t>
            </a:r>
          </a:p>
          <a:p>
            <a:r>
              <a:rPr lang="en-US" dirty="0" smtClean="0"/>
              <a:t>Eating nutritiously</a:t>
            </a:r>
          </a:p>
          <a:p>
            <a:r>
              <a:rPr lang="en-US" dirty="0" smtClean="0"/>
              <a:t>Having leisure time</a:t>
            </a:r>
          </a:p>
          <a:p>
            <a:r>
              <a:rPr lang="en-US" dirty="0" smtClean="0"/>
              <a:t>Enjoying hobbies</a:t>
            </a:r>
          </a:p>
          <a:p>
            <a:r>
              <a:rPr lang="en-US" dirty="0" smtClean="0"/>
              <a:t>Adequate sleep</a:t>
            </a:r>
          </a:p>
          <a:p>
            <a:r>
              <a:rPr lang="en-US" dirty="0" smtClean="0"/>
              <a:t>Relaxation methods</a:t>
            </a:r>
          </a:p>
          <a:p>
            <a:r>
              <a:rPr lang="en-US" dirty="0" smtClean="0"/>
              <a:t>Talking about feelings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Children Grieving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Grieving is not just </a:t>
            </a:r>
            <a:r>
              <a:rPr lang="en-US" smtClean="0"/>
              <a:t>for losing </a:t>
            </a:r>
            <a:r>
              <a:rPr lang="en-US" dirty="0" smtClean="0"/>
              <a:t>a loved one.</a:t>
            </a:r>
          </a:p>
          <a:p>
            <a:r>
              <a:rPr lang="en-US" dirty="0" smtClean="0"/>
              <a:t>Children can go through the stages of grief for anyone or anything.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Lost blanket or stuffed animal</a:t>
            </a:r>
          </a:p>
          <a:p>
            <a:pPr lvl="1"/>
            <a:r>
              <a:rPr lang="en-US" dirty="0" smtClean="0"/>
              <a:t>Moving to a new house</a:t>
            </a:r>
          </a:p>
          <a:p>
            <a:pPr lvl="1"/>
            <a:r>
              <a:rPr lang="en-US" dirty="0" smtClean="0"/>
              <a:t>Divorce of parents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Stages of Grieving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Denial </a:t>
            </a:r>
          </a:p>
          <a:p>
            <a:pPr lvl="1"/>
            <a:r>
              <a:rPr lang="en-US" sz="3200" dirty="0" smtClean="0"/>
              <a:t>Feelings of shock</a:t>
            </a:r>
          </a:p>
          <a:p>
            <a:r>
              <a:rPr lang="en-US" dirty="0" smtClean="0"/>
              <a:t>Anger</a:t>
            </a:r>
          </a:p>
          <a:p>
            <a:pPr lvl="1"/>
            <a:r>
              <a:rPr lang="en-US" sz="3200" dirty="0" smtClean="0"/>
              <a:t>Blame someone or something for what they did to cause this.</a:t>
            </a:r>
          </a:p>
          <a:p>
            <a:r>
              <a:rPr lang="en-US" dirty="0" smtClean="0"/>
              <a:t>Guilt</a:t>
            </a:r>
          </a:p>
          <a:p>
            <a:pPr lvl="1"/>
            <a:r>
              <a:rPr lang="en-US" sz="3200" dirty="0" smtClean="0"/>
              <a:t>Blame oneself for something they did in the last few months to cause this.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Stages of Grieving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Bargaining</a:t>
            </a:r>
          </a:p>
          <a:p>
            <a:pPr lvl="1"/>
            <a:r>
              <a:rPr lang="en-US" sz="3200" dirty="0" smtClean="0"/>
              <a:t>With other people or with God to not let it happen</a:t>
            </a:r>
          </a:p>
          <a:p>
            <a:r>
              <a:rPr lang="en-US" dirty="0" smtClean="0"/>
              <a:t>Acceptance</a:t>
            </a:r>
          </a:p>
          <a:p>
            <a:pPr lvl="1"/>
            <a:r>
              <a:rPr lang="en-US" sz="3200" dirty="0" smtClean="0"/>
              <a:t>Coming to terms, moving on, adjusting to the change.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Knowing Ahead of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sense the change in actions and the tension associated with the situation.</a:t>
            </a:r>
          </a:p>
          <a:p>
            <a:r>
              <a:rPr lang="en-US" dirty="0" smtClean="0"/>
              <a:t>Tell the children about the situation so they have time to adjust to the events it will bring.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Financial challenges</a:t>
            </a:r>
          </a:p>
          <a:p>
            <a:pPr lvl="1"/>
            <a:r>
              <a:rPr lang="en-US" dirty="0" smtClean="0"/>
              <a:t>Illnesses</a:t>
            </a:r>
          </a:p>
          <a:p>
            <a:pPr lvl="1"/>
            <a:r>
              <a:rPr lang="en-US" dirty="0" smtClean="0"/>
              <a:t>Moving situations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1104</Words>
  <Application>Microsoft Office PowerPoint</Application>
  <PresentationFormat>On-screen Show (4:3)</PresentationFormat>
  <Paragraphs>168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Challenging  Situations </vt:lpstr>
      <vt:lpstr>Challenging Situations = Stress</vt:lpstr>
      <vt:lpstr>Signs of Stress</vt:lpstr>
      <vt:lpstr>Childhood Feelings</vt:lpstr>
      <vt:lpstr>Coping Strategies for Children</vt:lpstr>
      <vt:lpstr>Children Grieving </vt:lpstr>
      <vt:lpstr>Stages of Grieving </vt:lpstr>
      <vt:lpstr>Stages of Grieving </vt:lpstr>
      <vt:lpstr>Knowing Ahead of Time</vt:lpstr>
      <vt:lpstr>Divorce</vt:lpstr>
      <vt:lpstr>Divorce</vt:lpstr>
      <vt:lpstr>Effects of Divorce on Children</vt:lpstr>
      <vt:lpstr>Effects of Divorce on Children</vt:lpstr>
      <vt:lpstr>Effects of Divorce on Children</vt:lpstr>
      <vt:lpstr>Death</vt:lpstr>
      <vt:lpstr>Death</vt:lpstr>
      <vt:lpstr>Effects of Death on Children</vt:lpstr>
      <vt:lpstr>Effects of Death on Children</vt:lpstr>
      <vt:lpstr>Effects of Death on Children</vt:lpstr>
      <vt:lpstr>Fears</vt:lpstr>
      <vt:lpstr>Overcoming Fears</vt:lpstr>
      <vt:lpstr>Abuse</vt:lpstr>
      <vt:lpstr>Why Does Abuse Happen?</vt:lpstr>
      <vt:lpstr>Why Does Abuse Happen?</vt:lpstr>
      <vt:lpstr>Emotional and Verbal Abuse</vt:lpstr>
      <vt:lpstr>Physical Abuse</vt:lpstr>
      <vt:lpstr>Sexual Abuse</vt:lpstr>
      <vt:lpstr>Neglect Abuse</vt:lpstr>
      <vt:lpstr>Reporting Abuse</vt:lpstr>
      <vt:lpstr>Where to Find Help?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Challenging Situations</dc:title>
  <dc:creator>Vikki</dc:creator>
  <cp:lastModifiedBy>V_Masters</cp:lastModifiedBy>
  <cp:revision>15</cp:revision>
  <dcterms:created xsi:type="dcterms:W3CDTF">2015-04-30T20:47:10Z</dcterms:created>
  <dcterms:modified xsi:type="dcterms:W3CDTF">2015-05-03T01:42:32Z</dcterms:modified>
</cp:coreProperties>
</file>