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57" r:id="rId5"/>
    <p:sldId id="258" r:id="rId6"/>
    <p:sldId id="273" r:id="rId7"/>
    <p:sldId id="267" r:id="rId8"/>
    <p:sldId id="268" r:id="rId9"/>
    <p:sldId id="262" r:id="rId10"/>
    <p:sldId id="263" r:id="rId11"/>
    <p:sldId id="264" r:id="rId12"/>
    <p:sldId id="270" r:id="rId13"/>
    <p:sldId id="265" r:id="rId14"/>
    <p:sldId id="274" r:id="rId15"/>
    <p:sldId id="277" r:id="rId16"/>
    <p:sldId id="278" r:id="rId17"/>
    <p:sldId id="266" r:id="rId18"/>
    <p:sldId id="279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4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0195-C1ED-4506-9325-229421FDD223}" type="datetimeFigureOut">
              <a:rPr lang="en-US" smtClean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DB3C-3780-4AF3-842B-7880E1A0B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0195-C1ED-4506-9325-229421FDD223}" type="datetimeFigureOut">
              <a:rPr lang="en-US" smtClean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DB3C-3780-4AF3-842B-7880E1A0B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0195-C1ED-4506-9325-229421FDD223}" type="datetimeFigureOut">
              <a:rPr lang="en-US" smtClean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DB3C-3780-4AF3-842B-7880E1A0B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0195-C1ED-4506-9325-229421FDD223}" type="datetimeFigureOut">
              <a:rPr lang="en-US" smtClean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DB3C-3780-4AF3-842B-7880E1A0B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0195-C1ED-4506-9325-229421FDD223}" type="datetimeFigureOut">
              <a:rPr lang="en-US" smtClean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DB3C-3780-4AF3-842B-7880E1A0B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0195-C1ED-4506-9325-229421FDD223}" type="datetimeFigureOut">
              <a:rPr lang="en-US" smtClean="0"/>
              <a:pPr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DB3C-3780-4AF3-842B-7880E1A0B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0195-C1ED-4506-9325-229421FDD223}" type="datetimeFigureOut">
              <a:rPr lang="en-US" smtClean="0"/>
              <a:pPr/>
              <a:t>10/21/2015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DB3C-3780-4AF3-842B-7880E1A0B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0195-C1ED-4506-9325-229421FDD223}" type="datetimeFigureOut">
              <a:rPr lang="en-US" smtClean="0"/>
              <a:pPr/>
              <a:t>10/21/2015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DB3C-3780-4AF3-842B-7880E1A0B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0195-C1ED-4506-9325-229421FDD223}" type="datetimeFigureOut">
              <a:rPr lang="en-US" smtClean="0"/>
              <a:pPr/>
              <a:t>10/21/2015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DB3C-3780-4AF3-842B-7880E1A0B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0195-C1ED-4506-9325-229421FDD223}" type="datetimeFigureOut">
              <a:rPr lang="en-US" smtClean="0"/>
              <a:pPr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DB3C-3780-4AF3-842B-7880E1A0B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0195-C1ED-4506-9325-229421FDD223}" type="datetimeFigureOut">
              <a:rPr lang="en-US" smtClean="0"/>
              <a:pPr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DB3C-3780-4AF3-842B-7880E1A0B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50195-C1ED-4506-9325-229421FDD223}" type="datetimeFigureOut">
              <a:rPr lang="en-US" smtClean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3DB3C-3780-4AF3-842B-7880E1A0B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n w="38100">
                  <a:solidFill>
                    <a:srgbClr val="000000"/>
                  </a:solidFill>
                </a:ln>
                <a:solidFill>
                  <a:schemeClr val="bg1"/>
                </a:solidFill>
              </a:rPr>
              <a:t>Carbohydrates and Fiber</a:t>
            </a:r>
            <a:endParaRPr lang="en-US" sz="8000" b="1" dirty="0">
              <a:ln w="38100">
                <a:solidFill>
                  <a:srgbClr val="000000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Parts of a Wheat Kernel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Germ</a:t>
            </a:r>
          </a:p>
          <a:p>
            <a:r>
              <a:rPr lang="en-US" dirty="0" smtClean="0"/>
              <a:t>Nutrients Provided:</a:t>
            </a:r>
          </a:p>
          <a:p>
            <a:pPr lvl="1"/>
            <a:r>
              <a:rPr lang="en-US" sz="3200" dirty="0" smtClean="0"/>
              <a:t>Unsaturated Fatty Acids</a:t>
            </a:r>
          </a:p>
          <a:p>
            <a:pPr lvl="1"/>
            <a:r>
              <a:rPr lang="en-US" sz="3200" dirty="0" smtClean="0"/>
              <a:t>B Vitamins</a:t>
            </a:r>
          </a:p>
          <a:p>
            <a:pPr lvl="1"/>
            <a:r>
              <a:rPr lang="en-US" sz="3200" dirty="0" smtClean="0"/>
              <a:t>Vitamin E</a:t>
            </a:r>
          </a:p>
          <a:p>
            <a:pPr lvl="1"/>
            <a:r>
              <a:rPr lang="en-US" sz="3200" dirty="0" smtClean="0"/>
              <a:t>Iron</a:t>
            </a:r>
          </a:p>
          <a:p>
            <a:pPr lvl="1"/>
            <a:r>
              <a:rPr lang="en-US" sz="3200" dirty="0" smtClean="0"/>
              <a:t>Zinc</a:t>
            </a:r>
          </a:p>
          <a:p>
            <a:pPr lvl="1"/>
            <a:r>
              <a:rPr lang="en-US" sz="3200" dirty="0" smtClean="0"/>
              <a:t>Other Trace Minerals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219200"/>
            <a:ext cx="232377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1905000" y="1981200"/>
            <a:ext cx="4343400" cy="3657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Parts of a Wheat Kernel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Nutrients Provided:</a:t>
            </a:r>
          </a:p>
          <a:p>
            <a:pPr lvl="1"/>
            <a:r>
              <a:rPr lang="en-US" sz="3200" dirty="0" smtClean="0"/>
              <a:t>Fiber</a:t>
            </a:r>
          </a:p>
          <a:p>
            <a:pPr lvl="1"/>
            <a:r>
              <a:rPr lang="en-US" sz="3200" dirty="0" smtClean="0"/>
              <a:t>Vitamins</a:t>
            </a:r>
          </a:p>
          <a:p>
            <a:pPr lvl="1"/>
            <a:r>
              <a:rPr lang="en-US" sz="3200" dirty="0" smtClean="0"/>
              <a:t>Minerals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43000"/>
            <a:ext cx="232377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1828800" y="1905000"/>
            <a:ext cx="38862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Food Sources of Fiber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Fruits &amp; Vegetables</a:t>
            </a:r>
          </a:p>
          <a:p>
            <a:pPr lvl="1"/>
            <a:r>
              <a:rPr lang="en-US" sz="3200" dirty="0" smtClean="0"/>
              <a:t>Especially the skins or peels</a:t>
            </a:r>
          </a:p>
          <a:p>
            <a:r>
              <a:rPr lang="en-US" sz="3200" dirty="0" smtClean="0"/>
              <a:t>Whole Grains</a:t>
            </a:r>
          </a:p>
          <a:p>
            <a:r>
              <a:rPr lang="en-US" sz="3200" dirty="0" smtClean="0"/>
              <a:t>Legumes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Bran Cereals</a:t>
            </a:r>
          </a:p>
          <a:p>
            <a:r>
              <a:rPr lang="en-US" sz="3200" dirty="0" smtClean="0"/>
              <a:t>Dry Beans</a:t>
            </a:r>
          </a:p>
          <a:p>
            <a:r>
              <a:rPr lang="en-US" sz="3200" dirty="0" smtClean="0"/>
              <a:t>Nuts</a:t>
            </a:r>
          </a:p>
          <a:p>
            <a:r>
              <a:rPr lang="en-US" sz="3200" dirty="0" smtClean="0"/>
              <a:t>Split Peas</a:t>
            </a:r>
          </a:p>
          <a:p>
            <a:r>
              <a:rPr lang="en-US" sz="3200" dirty="0" smtClean="0"/>
              <a:t>Lentils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Digestive Process of</a:t>
            </a:r>
            <a:br>
              <a:rPr lang="en-US" b="1" dirty="0" smtClean="0"/>
            </a:br>
            <a:r>
              <a:rPr lang="en-US" b="1" dirty="0" smtClean="0"/>
              <a:t>Simple and Complex Carbohydrates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Carbohydrates</a:t>
            </a:r>
          </a:p>
          <a:p>
            <a:pPr lvl="1"/>
            <a:r>
              <a:rPr lang="en-US" sz="3200" dirty="0" smtClean="0"/>
              <a:t>Digested easily and quickly by the body.</a:t>
            </a:r>
          </a:p>
          <a:p>
            <a:r>
              <a:rPr lang="en-US" dirty="0" smtClean="0"/>
              <a:t>Complex carbohydrates </a:t>
            </a:r>
          </a:p>
          <a:p>
            <a:pPr lvl="1"/>
            <a:r>
              <a:rPr lang="en-US" sz="3200" dirty="0" smtClean="0"/>
              <a:t>Breaks down into simple sugars for an easier digestive process.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Digestive Process of Fiber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Cellulose is a non-digestible fiber.</a:t>
            </a:r>
          </a:p>
          <a:p>
            <a:pPr lvl="1"/>
            <a:r>
              <a:rPr lang="en-US" sz="3200" dirty="0" smtClean="0"/>
              <a:t>Which means the body does not absorb or digest fiber.  </a:t>
            </a:r>
          </a:p>
          <a:p>
            <a:pPr lvl="1"/>
            <a:r>
              <a:rPr lang="en-US" sz="3200" dirty="0" smtClean="0"/>
              <a:t>It passes right through your body like a bull dozer, pushing the food as it goes.</a:t>
            </a:r>
          </a:p>
          <a:p>
            <a:r>
              <a:rPr lang="en-US" dirty="0" smtClean="0"/>
              <a:t>Drinking plenty of liquids is key for a healthy digestive process.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Fiber and Water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small and large intestines, fiber attracts water just like a dry sponge soaking up water.</a:t>
            </a:r>
          </a:p>
          <a:p>
            <a:r>
              <a:rPr lang="en-US" dirty="0" smtClean="0"/>
              <a:t>When fiber acts like a sponge, the amount of material in the intestine is increased.</a:t>
            </a:r>
          </a:p>
          <a:p>
            <a:r>
              <a:rPr lang="en-US" dirty="0" smtClean="0"/>
              <a:t>Therefore, fiber creates bulk in the diet.</a:t>
            </a:r>
          </a:p>
          <a:p>
            <a:r>
              <a:rPr lang="en-US" dirty="0" smtClean="0"/>
              <a:t>You are going to feel full longer.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Fiber and Water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soft bulky mixture of fiber and water help move food through the intestines.</a:t>
            </a:r>
          </a:p>
          <a:p>
            <a:r>
              <a:rPr lang="en-US" dirty="0" smtClean="0"/>
              <a:t>Low fiber diets do not attract water.</a:t>
            </a:r>
          </a:p>
          <a:p>
            <a:r>
              <a:rPr lang="en-US" dirty="0" smtClean="0"/>
              <a:t>Without the presence of fiber and water in the intestines, the digested food mixture becomes solid, hard or stale – you become constipated!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Daily Recommendations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half your grain intake whole grains.</a:t>
            </a:r>
          </a:p>
          <a:p>
            <a:r>
              <a:rPr lang="en-US" dirty="0" smtClean="0"/>
              <a:t>The National Cancer Institute recommends  20-35 grams of daily fiber.</a:t>
            </a:r>
          </a:p>
          <a:p>
            <a:r>
              <a:rPr lang="en-US" dirty="0" smtClean="0"/>
              <a:t>Fiber may reduce the risks of </a:t>
            </a:r>
            <a:r>
              <a:rPr lang="en-US" dirty="0" err="1" smtClean="0"/>
              <a:t>diverticulosis</a:t>
            </a:r>
            <a:r>
              <a:rPr lang="en-US" dirty="0" smtClean="0"/>
              <a:t>, colon and rectal cancer.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complete and healthy diet, include foods with carbohydrates and fiber!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 Assignment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let’s apply what was learned today!</a:t>
            </a:r>
          </a:p>
          <a:p>
            <a:r>
              <a:rPr lang="en-US" dirty="0" smtClean="0"/>
              <a:t>Complete the following worksheets:</a:t>
            </a:r>
          </a:p>
          <a:p>
            <a:pPr lvl="1"/>
            <a:r>
              <a:rPr lang="en-US" sz="3200" dirty="0" smtClean="0"/>
              <a:t>Sources of Carbohydrates</a:t>
            </a:r>
          </a:p>
          <a:p>
            <a:pPr lvl="1"/>
            <a:r>
              <a:rPr lang="en-US" sz="3200" dirty="0" smtClean="0"/>
              <a:t>How Much Fiber</a:t>
            </a:r>
          </a:p>
          <a:p>
            <a:r>
              <a:rPr lang="en-US" dirty="0" smtClean="0"/>
              <a:t>These will be due next class period.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 Carbohydrate?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Carbohydrates are the main nutrients found in the grain group.</a:t>
            </a:r>
          </a:p>
          <a:p>
            <a:r>
              <a:rPr lang="en-US" dirty="0" smtClean="0"/>
              <a:t>Carbohydrates can be found in smaller quantities from the other food groups.</a:t>
            </a:r>
          </a:p>
          <a:p>
            <a:r>
              <a:rPr lang="en-US" dirty="0" smtClean="0"/>
              <a:t>Carbohydrates should be 45-65% of our daily food intake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primary function of carbohydrates is to provide energy.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Caloric Content of Carbohydrates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Carbohydrates provide 4 calories  per gram.</a:t>
            </a:r>
          </a:p>
          <a:p>
            <a:r>
              <a:rPr lang="en-US" dirty="0" smtClean="0"/>
              <a:t>A calorie is the unit used to measure the energy value of foods.</a:t>
            </a:r>
          </a:p>
          <a:p>
            <a:r>
              <a:rPr lang="en-US" dirty="0" smtClean="0"/>
              <a:t>So, for each gram of carbohydrate you eat, you are given four units of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Carbohydrates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Carbohydrates</a:t>
            </a:r>
          </a:p>
          <a:p>
            <a:pPr lvl="1"/>
            <a:r>
              <a:rPr lang="en-US" sz="3200" dirty="0" smtClean="0"/>
              <a:t>Also called sugars</a:t>
            </a:r>
          </a:p>
          <a:p>
            <a:r>
              <a:rPr lang="en-US" dirty="0" smtClean="0"/>
              <a:t>Complex Carbohydrates </a:t>
            </a:r>
          </a:p>
          <a:p>
            <a:pPr lvl="1"/>
            <a:r>
              <a:rPr lang="en-US" sz="3200" dirty="0" smtClean="0"/>
              <a:t>Also called starches</a:t>
            </a:r>
          </a:p>
          <a:p>
            <a:r>
              <a:rPr lang="en-US" dirty="0" smtClean="0"/>
              <a:t>Fiber</a:t>
            </a:r>
          </a:p>
          <a:p>
            <a:pPr lvl="1"/>
            <a:r>
              <a:rPr lang="en-US" sz="3200" dirty="0" smtClean="0"/>
              <a:t>Also called roughage or </a:t>
            </a:r>
            <a:r>
              <a:rPr lang="en-US" sz="3200" dirty="0" smtClean="0"/>
              <a:t>cellulose</a:t>
            </a:r>
          </a:p>
          <a:p>
            <a:pPr lvl="1"/>
            <a:r>
              <a:rPr lang="en-US" sz="3200" dirty="0" smtClean="0"/>
              <a:t>A form of a </a:t>
            </a:r>
            <a:r>
              <a:rPr lang="en-US" sz="3200" smtClean="0"/>
              <a:t>complex carbohydrate</a:t>
            </a:r>
            <a:r>
              <a:rPr lang="en-US" sz="3200" smtClean="0"/>
              <a:t> 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Functions of Carbohydrates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Simple Carbohydrates</a:t>
            </a:r>
          </a:p>
          <a:p>
            <a:pPr lvl="1"/>
            <a:r>
              <a:rPr lang="en-US" sz="3200" dirty="0" smtClean="0"/>
              <a:t>Provides a quick energy source.</a:t>
            </a:r>
          </a:p>
          <a:p>
            <a:r>
              <a:rPr lang="en-US" dirty="0" smtClean="0"/>
              <a:t>Complex Carbohydrates</a:t>
            </a:r>
          </a:p>
          <a:p>
            <a:pPr lvl="1"/>
            <a:r>
              <a:rPr lang="en-US" sz="3200" dirty="0" smtClean="0"/>
              <a:t>Provides a long sustained, continuous energy source.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Functions of Carbohydrates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Fiber</a:t>
            </a:r>
          </a:p>
          <a:p>
            <a:pPr lvl="1"/>
            <a:r>
              <a:rPr lang="en-US" sz="3200" dirty="0" smtClean="0"/>
              <a:t>Attracts water to our intestines and moves food through the intestines faster.</a:t>
            </a:r>
          </a:p>
          <a:p>
            <a:pPr lvl="1"/>
            <a:r>
              <a:rPr lang="en-US" sz="3200" dirty="0" smtClean="0"/>
              <a:t>Helps to keep bowel movements soft in form and reduces problems related to constipation.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Food Sources of</a:t>
            </a:r>
            <a:br>
              <a:rPr lang="en-US" b="1" dirty="0" smtClean="0"/>
            </a:br>
            <a:r>
              <a:rPr lang="en-US" b="1" dirty="0" smtClean="0"/>
              <a:t>Simple Carbohydrates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 smtClean="0"/>
              <a:t>Sucrose</a:t>
            </a:r>
          </a:p>
          <a:p>
            <a:pPr lvl="1"/>
            <a:r>
              <a:rPr lang="en-US" sz="3200" dirty="0" smtClean="0"/>
              <a:t>Table sugar</a:t>
            </a:r>
          </a:p>
          <a:p>
            <a:r>
              <a:rPr lang="en-US" sz="3200" dirty="0" smtClean="0"/>
              <a:t>Fructose</a:t>
            </a:r>
          </a:p>
          <a:p>
            <a:pPr lvl="1"/>
            <a:r>
              <a:rPr lang="en-US" sz="3200" dirty="0" smtClean="0"/>
              <a:t>Fruit sugar</a:t>
            </a:r>
          </a:p>
          <a:p>
            <a:r>
              <a:rPr lang="en-US" sz="3200" dirty="0" smtClean="0"/>
              <a:t>Lactose</a:t>
            </a:r>
          </a:p>
          <a:p>
            <a:pPr lvl="1"/>
            <a:r>
              <a:rPr lang="en-US" sz="3200" dirty="0" smtClean="0"/>
              <a:t>Milk sugar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Maltose</a:t>
            </a:r>
          </a:p>
          <a:p>
            <a:pPr lvl="1"/>
            <a:r>
              <a:rPr lang="en-US" sz="3200" dirty="0" smtClean="0"/>
              <a:t>Malt sugar</a:t>
            </a:r>
          </a:p>
          <a:p>
            <a:r>
              <a:rPr lang="en-US" sz="3200" dirty="0" smtClean="0"/>
              <a:t>Glucose</a:t>
            </a:r>
          </a:p>
          <a:p>
            <a:pPr lvl="1"/>
            <a:r>
              <a:rPr lang="en-US" sz="3200" dirty="0" smtClean="0"/>
              <a:t>Blood sugar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Food Sources of</a:t>
            </a:r>
            <a:br>
              <a:rPr lang="en-US" b="1" dirty="0" smtClean="0"/>
            </a:br>
            <a:r>
              <a:rPr lang="en-US" b="1" dirty="0" smtClean="0"/>
              <a:t>Complex Carbohydrates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Whole grains</a:t>
            </a:r>
          </a:p>
          <a:p>
            <a:r>
              <a:rPr lang="en-US" dirty="0" smtClean="0"/>
              <a:t>Cereal products</a:t>
            </a:r>
          </a:p>
          <a:p>
            <a:r>
              <a:rPr lang="en-US" dirty="0" smtClean="0"/>
              <a:t>Dried beans</a:t>
            </a:r>
          </a:p>
          <a:p>
            <a:r>
              <a:rPr lang="en-US" dirty="0" smtClean="0"/>
              <a:t>Rice</a:t>
            </a:r>
          </a:p>
          <a:p>
            <a:r>
              <a:rPr lang="en-US" dirty="0" smtClean="0"/>
              <a:t>Pasta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Parts of a Wheat Kernel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Endosperm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Nutrients Provided:</a:t>
            </a:r>
          </a:p>
          <a:p>
            <a:pPr lvl="1"/>
            <a:r>
              <a:rPr lang="en-US" sz="3200" dirty="0" smtClean="0"/>
              <a:t>Starch</a:t>
            </a:r>
          </a:p>
          <a:p>
            <a:pPr lvl="1"/>
            <a:r>
              <a:rPr lang="en-US" sz="3200" dirty="0" smtClean="0"/>
              <a:t>Protein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43000"/>
            <a:ext cx="232377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2895600" y="1981200"/>
            <a:ext cx="22860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535</Words>
  <Application>Microsoft Office PowerPoint</Application>
  <PresentationFormat>On-screen Show (4:3)</PresentationFormat>
  <Paragraphs>107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Carbohydrates and Fiber</vt:lpstr>
      <vt:lpstr>What is a Carbohydrate?</vt:lpstr>
      <vt:lpstr>Caloric Content of Carbohydrates</vt:lpstr>
      <vt:lpstr>Types of Carbohydrates</vt:lpstr>
      <vt:lpstr>Functions of Carbohydrates</vt:lpstr>
      <vt:lpstr>Functions of Carbohydrates</vt:lpstr>
      <vt:lpstr>Food Sources of Simple Carbohydrates</vt:lpstr>
      <vt:lpstr>Food Sources of Complex Carbohydrates</vt:lpstr>
      <vt:lpstr>Parts of a Wheat Kernel</vt:lpstr>
      <vt:lpstr>Parts of a Wheat Kernel</vt:lpstr>
      <vt:lpstr>Parts of a Wheat Kernel</vt:lpstr>
      <vt:lpstr>Food Sources of Fiber</vt:lpstr>
      <vt:lpstr>Digestive Process of Simple and Complex Carbohydrates</vt:lpstr>
      <vt:lpstr>Digestive Process of Fiber</vt:lpstr>
      <vt:lpstr>Fiber and Water</vt:lpstr>
      <vt:lpstr>Fiber and Water</vt:lpstr>
      <vt:lpstr>Daily Recommendations</vt:lpstr>
      <vt:lpstr>Summary</vt:lpstr>
      <vt:lpstr>Homework 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 and Fiber</dc:title>
  <dc:creator>V_Masters</dc:creator>
  <cp:lastModifiedBy>Vikki</cp:lastModifiedBy>
  <cp:revision>22</cp:revision>
  <dcterms:created xsi:type="dcterms:W3CDTF">2013-07-27T20:20:34Z</dcterms:created>
  <dcterms:modified xsi:type="dcterms:W3CDTF">2015-10-21T19:01:12Z</dcterms:modified>
</cp:coreProperties>
</file>