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6" r:id="rId5"/>
    <p:sldId id="260" r:id="rId6"/>
    <p:sldId id="297" r:id="rId7"/>
    <p:sldId id="267" r:id="rId8"/>
    <p:sldId id="268" r:id="rId9"/>
    <p:sldId id="269" r:id="rId10"/>
    <p:sldId id="270" r:id="rId11"/>
    <p:sldId id="271" r:id="rId12"/>
    <p:sldId id="272" r:id="rId13"/>
    <p:sldId id="283" r:id="rId14"/>
    <p:sldId id="27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8" r:id="rId24"/>
    <p:sldId id="292" r:id="rId25"/>
    <p:sldId id="293" r:id="rId26"/>
    <p:sldId id="294" r:id="rId27"/>
    <p:sldId id="295" r:id="rId28"/>
    <p:sldId id="300" r:id="rId29"/>
    <p:sldId id="29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9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30A1D-9397-483E-82DE-006374F153D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C233-12EF-486E-AF5A-B63FC4825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1139825"/>
            <a:ext cx="4267200" cy="228917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Birth </a:t>
            </a:r>
            <a:br>
              <a:rPr lang="en-US" sz="6000" b="1" dirty="0" smtClean="0"/>
            </a:br>
            <a:r>
              <a:rPr lang="en-US" sz="6000" b="1" dirty="0" smtClean="0"/>
              <a:t>Defects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Helping to Prevent 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Receive proper immunizations prior to becoming pregnant.</a:t>
            </a:r>
          </a:p>
          <a:p>
            <a:pPr lvl="1"/>
            <a:r>
              <a:rPr lang="en-US" sz="3200" dirty="0" smtClean="0"/>
              <a:t>Receiving the Rubella vaccine may be dangerous for women who are pregnant.</a:t>
            </a:r>
          </a:p>
          <a:p>
            <a:r>
              <a:rPr lang="en-US" dirty="0" smtClean="0"/>
              <a:t>Do not contract an STD/</a:t>
            </a:r>
            <a:r>
              <a:rPr lang="en-US" dirty="0" err="1" smtClean="0"/>
              <a:t>STI</a:t>
            </a:r>
            <a:endParaRPr lang="en-US" dirty="0" smtClean="0"/>
          </a:p>
          <a:p>
            <a:pPr lvl="1"/>
            <a:r>
              <a:rPr lang="en-US" sz="3200" dirty="0" smtClean="0"/>
              <a:t>Those infections are passed onto the fetus.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Helps to prevent neural tube defects.</a:t>
            </a:r>
          </a:p>
          <a:p>
            <a:r>
              <a:rPr lang="en-US" dirty="0" smtClean="0"/>
              <a:t>Women of childbearing age who have inadequate folate intakes are more likely to give birth to babies with neural tube damage.</a:t>
            </a:r>
          </a:p>
          <a:p>
            <a:r>
              <a:rPr lang="en-US" dirty="0" smtClean="0"/>
              <a:t>400 micrograms of folic acid daily from supplements or fortified foods is recommended.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Neural tube damage occurs during the first weeks of pregnancy before a woman may realize she is pregnant.</a:t>
            </a:r>
          </a:p>
          <a:p>
            <a:r>
              <a:rPr lang="en-US" dirty="0" smtClean="0"/>
              <a:t>This may be prevented as a mother takes folic acid prior to conception.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Detecting 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Ultrasound</a:t>
            </a:r>
          </a:p>
          <a:p>
            <a:pPr lvl="1"/>
            <a:r>
              <a:rPr lang="en-US" sz="3200" dirty="0" smtClean="0"/>
              <a:t>Utilizes sound waves to detect the health and development of the fetus.</a:t>
            </a:r>
          </a:p>
          <a:p>
            <a:r>
              <a:rPr lang="en-US" dirty="0" smtClean="0"/>
              <a:t>Amniocentesis</a:t>
            </a:r>
          </a:p>
          <a:p>
            <a:pPr lvl="1"/>
            <a:r>
              <a:rPr lang="en-US" sz="3200" dirty="0" smtClean="0"/>
              <a:t>Inserting a needle through the abdominal wall and into the uterus and withdrawing some amniotic fluid to detect birth defects.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 of Inheritance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Recessive Inheritance</a:t>
            </a:r>
          </a:p>
          <a:p>
            <a:r>
              <a:rPr lang="en-US" dirty="0" smtClean="0"/>
              <a:t>Dominant Inheritance</a:t>
            </a:r>
          </a:p>
          <a:p>
            <a:r>
              <a:rPr lang="en-US" dirty="0" smtClean="0"/>
              <a:t>Multi-factorial Inheritance</a:t>
            </a:r>
          </a:p>
          <a:p>
            <a:r>
              <a:rPr lang="en-US" dirty="0" smtClean="0"/>
              <a:t>Chromosomal Error</a:t>
            </a:r>
          </a:p>
          <a:p>
            <a:r>
              <a:rPr lang="en-US" dirty="0" smtClean="0"/>
              <a:t>Congenital Malformation</a:t>
            </a:r>
          </a:p>
          <a:p>
            <a:r>
              <a:rPr lang="en-US" dirty="0" smtClean="0"/>
              <a:t>Blood Disorder</a:t>
            </a:r>
          </a:p>
          <a:p>
            <a:r>
              <a:rPr lang="en-US" dirty="0" smtClean="0"/>
              <a:t>Prenatal Damage</a:t>
            </a:r>
          </a:p>
          <a:p>
            <a:r>
              <a:rPr lang="en-US" dirty="0" smtClean="0"/>
              <a:t>Metabolic Disorder</a:t>
            </a:r>
          </a:p>
          <a:p>
            <a:r>
              <a:rPr lang="en-US" dirty="0" smtClean="0"/>
              <a:t>X-Linked (Sex-Linked)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Recessive Inheritance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genes in a pair must be defective to cause disease.</a:t>
            </a:r>
          </a:p>
          <a:p>
            <a:r>
              <a:rPr lang="en-US" dirty="0" smtClean="0"/>
              <a:t>People with only one defective gene in the pair are considered carriers.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sz="3200" dirty="0" smtClean="0"/>
              <a:t>Sickle cell anemia</a:t>
            </a:r>
          </a:p>
          <a:p>
            <a:pPr lvl="1"/>
            <a:r>
              <a:rPr lang="en-US" sz="3200" dirty="0" smtClean="0"/>
              <a:t>Cystic fibrosis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Dominant Inheritance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mutated gene is a dominant gene located on one of the </a:t>
            </a:r>
            <a:r>
              <a:rPr lang="en-US" dirty="0" err="1" smtClean="0"/>
              <a:t>nonsex</a:t>
            </a:r>
            <a:r>
              <a:rPr lang="en-US" dirty="0" smtClean="0"/>
              <a:t> chromosomes.</a:t>
            </a:r>
          </a:p>
          <a:p>
            <a:r>
              <a:rPr lang="en-US" dirty="0" smtClean="0"/>
              <a:t>You need only one mutated gene to be affected by this type of disorder.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sz="3200" dirty="0" smtClean="0"/>
              <a:t>Huntington’s Disease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Multi-Factorial Inheritance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dirty="0" smtClean="0"/>
              <a:t>Many factors are involved – heredity and environmental</a:t>
            </a:r>
          </a:p>
          <a:p>
            <a:r>
              <a:rPr lang="en-US" dirty="0" smtClean="0"/>
              <a:t>Combination of genes from both parents, in addition to unknown environmental factors, produce the trait or condition.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sz="3200" dirty="0" smtClean="0"/>
              <a:t>Cleft </a:t>
            </a:r>
            <a:r>
              <a:rPr lang="en-US" sz="3200" dirty="0" smtClean="0"/>
              <a:t>lip/palate</a:t>
            </a:r>
          </a:p>
          <a:p>
            <a:pPr lvl="1"/>
            <a:r>
              <a:rPr lang="en-US" sz="3200" dirty="0" smtClean="0"/>
              <a:t>Club hand/foot</a:t>
            </a:r>
            <a:endParaRPr lang="en-US" sz="3200" dirty="0" smtClean="0"/>
          </a:p>
          <a:p>
            <a:pPr lvl="1"/>
            <a:r>
              <a:rPr lang="en-US" sz="3200" dirty="0" smtClean="0"/>
              <a:t>Neural tube </a:t>
            </a:r>
            <a:r>
              <a:rPr lang="en-US" sz="3200" dirty="0" smtClean="0"/>
              <a:t>defects</a:t>
            </a:r>
          </a:p>
          <a:p>
            <a:pPr lvl="1"/>
            <a:r>
              <a:rPr lang="en-US" sz="3200" dirty="0" smtClean="0"/>
              <a:t>Cerebral Palsy</a:t>
            </a:r>
          </a:p>
          <a:p>
            <a:pPr lvl="1"/>
            <a:r>
              <a:rPr lang="en-US" sz="3200" dirty="0" smtClean="0"/>
              <a:t>Muscular Dystrophy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Chromosomal Error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fertilized egg cell contains chromosomes in an abnormal structure, number, or arrangement.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sz="3200" dirty="0" smtClean="0"/>
              <a:t>Down’s Syndrome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Congenital Malformation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condition that is present at birth.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sz="3200" dirty="0" smtClean="0"/>
              <a:t>Heart defects</a:t>
            </a:r>
          </a:p>
          <a:p>
            <a:pPr lvl="1"/>
            <a:r>
              <a:rPr lang="en-US" sz="3200" dirty="0" smtClean="0"/>
              <a:t>Neural tube defects</a:t>
            </a:r>
          </a:p>
          <a:p>
            <a:pPr lvl="1"/>
            <a:r>
              <a:rPr lang="en-US" sz="3200" dirty="0" smtClean="0"/>
              <a:t>Extra body parts (such as a finger)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abnormality that affects the structure or function of the body.</a:t>
            </a:r>
          </a:p>
          <a:p>
            <a:r>
              <a:rPr lang="en-US" dirty="0" smtClean="0"/>
              <a:t>Everyone is born with some type of imperfection (birthmark for example).</a:t>
            </a:r>
          </a:p>
          <a:p>
            <a:r>
              <a:rPr lang="en-US" dirty="0" smtClean="0"/>
              <a:t>Birth defects are children born with more serious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Disorder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Affect any of the three main components of blood</a:t>
            </a:r>
          </a:p>
          <a:p>
            <a:r>
              <a:rPr lang="en-US" dirty="0" smtClean="0"/>
              <a:t>Red blood cells: Carry oxygen to the body’s tissues</a:t>
            </a:r>
          </a:p>
          <a:p>
            <a:r>
              <a:rPr lang="en-US" dirty="0" smtClean="0"/>
              <a:t>White blood cells: Fight infection</a:t>
            </a:r>
          </a:p>
          <a:p>
            <a:r>
              <a:rPr lang="en-US" dirty="0" smtClean="0"/>
              <a:t>Platelets: Help blood to clot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sz="3200" dirty="0" smtClean="0"/>
              <a:t>Hemophilia and Anemia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Prenatal Damage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Exposure to harmful agents during critical prenatal development which causes damage to the embryo or fetus before birth.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sz="3200" dirty="0" smtClean="0"/>
              <a:t>Fetal alcohol </a:t>
            </a:r>
            <a:r>
              <a:rPr lang="en-US" sz="3200" dirty="0" smtClean="0"/>
              <a:t>syndrome</a:t>
            </a:r>
          </a:p>
          <a:p>
            <a:pPr lvl="1"/>
            <a:r>
              <a:rPr lang="en-US" sz="3200" dirty="0" smtClean="0"/>
              <a:t>STD’s and STI’s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Disorder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Genetic conditions that result in metabolism problems.</a:t>
            </a:r>
          </a:p>
          <a:p>
            <a:r>
              <a:rPr lang="en-US" dirty="0" smtClean="0"/>
              <a:t>Metabolism: The chemical reactions taking place in the body to convert or use energy.</a:t>
            </a:r>
          </a:p>
          <a:p>
            <a:r>
              <a:rPr lang="en-US" dirty="0" smtClean="0"/>
              <a:t>Major examples of metabolism include:</a:t>
            </a:r>
          </a:p>
          <a:p>
            <a:pPr lvl="1"/>
            <a:r>
              <a:rPr lang="en-US" dirty="0" smtClean="0"/>
              <a:t>Breaking down the carbohydrates, proteins and fats in food to release energy.</a:t>
            </a:r>
          </a:p>
          <a:p>
            <a:pPr lvl="1"/>
            <a:r>
              <a:rPr lang="en-US" dirty="0" smtClean="0"/>
              <a:t>Transforming excess nitrogen into waste products excreted in urine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Disorder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Major examples of metabolism also include:</a:t>
            </a:r>
          </a:p>
          <a:p>
            <a:pPr lvl="1"/>
            <a:r>
              <a:rPr lang="en-US" sz="3200" dirty="0" smtClean="0"/>
              <a:t>Breaking down or converting chemicals into other substances and transporting them inside cells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sz="3200" dirty="0" err="1" smtClean="0"/>
              <a:t>Tay</a:t>
            </a:r>
            <a:r>
              <a:rPr lang="en-US" sz="3200" dirty="0" smtClean="0"/>
              <a:t>-Sachs disease</a:t>
            </a:r>
          </a:p>
          <a:p>
            <a:pPr lvl="1"/>
            <a:r>
              <a:rPr lang="en-US" sz="3200" dirty="0" err="1" smtClean="0"/>
              <a:t>PKU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X-Linked (Sex-Linked)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 carried on the X chromosomes which makes females the carriers but the defect show up in the males.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sz="3200" dirty="0" smtClean="0"/>
              <a:t>Hemophilia</a:t>
            </a:r>
          </a:p>
          <a:p>
            <a:pPr lvl="1"/>
            <a:r>
              <a:rPr lang="en-US" sz="3200" dirty="0" smtClean="0"/>
              <a:t>Colorblindness</a:t>
            </a:r>
          </a:p>
          <a:p>
            <a:pPr lvl="1"/>
            <a:r>
              <a:rPr lang="en-US" sz="3200" dirty="0" smtClean="0"/>
              <a:t>Muscular Dystrophy</a:t>
            </a:r>
            <a:endParaRPr lang="en-US" sz="32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Influences on 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Heredity</a:t>
            </a:r>
          </a:p>
          <a:p>
            <a:pPr lvl="1"/>
            <a:r>
              <a:rPr lang="en-US" sz="3200" dirty="0" smtClean="0"/>
              <a:t>Down’s Syndrome</a:t>
            </a:r>
          </a:p>
          <a:p>
            <a:pPr lvl="1"/>
            <a:r>
              <a:rPr lang="en-US" sz="3200" dirty="0" err="1" smtClean="0"/>
              <a:t>PKU</a:t>
            </a:r>
            <a:endParaRPr lang="en-US" sz="3200" dirty="0" smtClean="0"/>
          </a:p>
          <a:p>
            <a:pPr lvl="1"/>
            <a:r>
              <a:rPr lang="en-US" sz="3200" dirty="0" smtClean="0"/>
              <a:t>Muscular Dystrophy</a:t>
            </a:r>
          </a:p>
          <a:p>
            <a:pPr lvl="1"/>
            <a:r>
              <a:rPr lang="en-US" sz="3200" dirty="0" smtClean="0"/>
              <a:t>Colorblindness</a:t>
            </a:r>
          </a:p>
          <a:p>
            <a:pPr lvl="1"/>
            <a:r>
              <a:rPr lang="en-US" sz="3200" dirty="0" smtClean="0"/>
              <a:t>Hemophilia</a:t>
            </a:r>
          </a:p>
          <a:p>
            <a:pPr lvl="1"/>
            <a:r>
              <a:rPr lang="en-US" sz="3200" dirty="0" smtClean="0"/>
              <a:t>Cystic Fibrosis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Influences on 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</a:t>
            </a:r>
          </a:p>
          <a:p>
            <a:pPr lvl="1"/>
            <a:r>
              <a:rPr lang="en-US" sz="3200" dirty="0" smtClean="0"/>
              <a:t>Fetal alcohol syndrome (</a:t>
            </a:r>
            <a:r>
              <a:rPr lang="en-US" sz="3200" dirty="0" err="1" smtClean="0"/>
              <a:t>FAS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STD/</a:t>
            </a:r>
            <a:r>
              <a:rPr lang="en-US" sz="3200" dirty="0" err="1" smtClean="0"/>
              <a:t>STI</a:t>
            </a:r>
            <a:r>
              <a:rPr lang="en-US" sz="3200" dirty="0" smtClean="0"/>
              <a:t> related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Influences on 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Heredity and Environmental</a:t>
            </a:r>
          </a:p>
          <a:p>
            <a:pPr lvl="1"/>
            <a:r>
              <a:rPr lang="en-US" sz="3200" dirty="0" smtClean="0"/>
              <a:t>Cleft lip/palate</a:t>
            </a:r>
          </a:p>
          <a:p>
            <a:pPr lvl="1"/>
            <a:r>
              <a:rPr lang="en-US" sz="3200" dirty="0" smtClean="0"/>
              <a:t>Club hand/foot</a:t>
            </a:r>
          </a:p>
          <a:p>
            <a:pPr lvl="1"/>
            <a:r>
              <a:rPr lang="en-US" sz="3200" dirty="0" smtClean="0"/>
              <a:t>Cerebral palsy</a:t>
            </a:r>
          </a:p>
          <a:p>
            <a:pPr lvl="1"/>
            <a:r>
              <a:rPr lang="en-US" sz="3200" dirty="0" smtClean="0"/>
              <a:t>Neural tube defects</a:t>
            </a:r>
            <a:endParaRPr lang="en-US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factors that influence birth defects.</a:t>
            </a:r>
          </a:p>
          <a:p>
            <a:r>
              <a:rPr lang="en-US" dirty="0" smtClean="0"/>
              <a:t>Some you can prevent while others you cannot.</a:t>
            </a:r>
          </a:p>
          <a:p>
            <a:r>
              <a:rPr lang="en-US" dirty="0" smtClean="0"/>
              <a:t>Become aware of what you can do now to prepare to have a healthy child.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Birth Defects Presentations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split into 12 groups.</a:t>
            </a:r>
          </a:p>
          <a:p>
            <a:r>
              <a:rPr lang="en-US" dirty="0" smtClean="0"/>
              <a:t>Each group will research one birth defect.</a:t>
            </a:r>
          </a:p>
          <a:p>
            <a:r>
              <a:rPr lang="en-US" dirty="0" smtClean="0"/>
              <a:t>You will then present your findings to the class the next time we meet.</a:t>
            </a:r>
          </a:p>
          <a:p>
            <a:r>
              <a:rPr lang="en-US" dirty="0" smtClean="0"/>
              <a:t>The class will take notes from your presentation.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Causes of 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Heredity</a:t>
            </a:r>
          </a:p>
          <a:p>
            <a:pPr lvl="1"/>
            <a:r>
              <a:rPr lang="en-US" sz="3200" dirty="0" smtClean="0"/>
              <a:t>Inherited from one or both parents</a:t>
            </a:r>
          </a:p>
          <a:p>
            <a:r>
              <a:rPr lang="en-US" dirty="0" smtClean="0"/>
              <a:t>Environment</a:t>
            </a:r>
          </a:p>
          <a:p>
            <a:pPr lvl="1"/>
            <a:r>
              <a:rPr lang="en-US" sz="3200" dirty="0" smtClean="0"/>
              <a:t>Controllable factors in the environment</a:t>
            </a:r>
          </a:p>
          <a:p>
            <a:r>
              <a:rPr lang="en-US" dirty="0" smtClean="0"/>
              <a:t>A combination of both heredity and the environment.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Influences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Harmful substances taken by the mother</a:t>
            </a:r>
          </a:p>
          <a:p>
            <a:pPr lvl="1"/>
            <a:r>
              <a:rPr lang="en-US" sz="3200" dirty="0" smtClean="0"/>
              <a:t>Over-the-counter medications</a:t>
            </a:r>
          </a:p>
          <a:p>
            <a:pPr lvl="1"/>
            <a:r>
              <a:rPr lang="en-US" sz="3200" dirty="0" smtClean="0"/>
              <a:t>Prescription medications</a:t>
            </a:r>
          </a:p>
          <a:p>
            <a:pPr lvl="1"/>
            <a:r>
              <a:rPr lang="en-US" sz="3200" dirty="0" smtClean="0"/>
              <a:t>Illegal drugs</a:t>
            </a:r>
          </a:p>
          <a:p>
            <a:pPr lvl="1"/>
            <a:r>
              <a:rPr lang="en-US" sz="3200" dirty="0" smtClean="0"/>
              <a:t>Tobacco</a:t>
            </a:r>
          </a:p>
          <a:p>
            <a:pPr lvl="1"/>
            <a:r>
              <a:rPr lang="en-US" sz="3200" dirty="0" smtClean="0"/>
              <a:t>Alcohol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Influences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mother consumes harmful substances, the following can happen to the fetus:</a:t>
            </a:r>
          </a:p>
          <a:p>
            <a:pPr lvl="1"/>
            <a:r>
              <a:rPr lang="en-US" sz="3200" dirty="0"/>
              <a:t>S</a:t>
            </a:r>
            <a:r>
              <a:rPr lang="en-US" sz="3200" dirty="0" smtClean="0"/>
              <a:t>low the fetal growth</a:t>
            </a:r>
          </a:p>
          <a:p>
            <a:pPr lvl="1"/>
            <a:r>
              <a:rPr lang="en-US" sz="3200" dirty="0"/>
              <a:t>C</a:t>
            </a:r>
            <a:r>
              <a:rPr lang="en-US" sz="3200" dirty="0" smtClean="0"/>
              <a:t>ause low birth weight babies</a:t>
            </a:r>
          </a:p>
          <a:p>
            <a:pPr lvl="1"/>
            <a:r>
              <a:rPr lang="en-US" sz="3200" dirty="0"/>
              <a:t>V</a:t>
            </a:r>
            <a:r>
              <a:rPr lang="en-US" sz="3200" dirty="0" smtClean="0"/>
              <a:t>arying levels of mental retardation</a:t>
            </a:r>
          </a:p>
          <a:p>
            <a:pPr lvl="1"/>
            <a:r>
              <a:rPr lang="en-US" sz="3200" dirty="0"/>
              <a:t>M</a:t>
            </a:r>
            <a:r>
              <a:rPr lang="en-US" sz="3200" dirty="0" smtClean="0"/>
              <a:t>alformations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Influences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7237"/>
            <a:ext cx="4038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Toxoplasmosis</a:t>
            </a:r>
          </a:p>
          <a:p>
            <a:r>
              <a:rPr lang="en-US" sz="3200" dirty="0" smtClean="0"/>
              <a:t>Hepatitis C</a:t>
            </a:r>
          </a:p>
          <a:p>
            <a:r>
              <a:rPr lang="en-US" sz="3200" dirty="0" smtClean="0"/>
              <a:t>HIV and AIDS</a:t>
            </a:r>
          </a:p>
          <a:p>
            <a:r>
              <a:rPr lang="en-US" sz="3200" dirty="0" smtClean="0"/>
              <a:t>Fifth disease</a:t>
            </a:r>
          </a:p>
          <a:p>
            <a:r>
              <a:rPr lang="en-US" sz="3200" dirty="0" smtClean="0"/>
              <a:t>Chickenpox</a:t>
            </a:r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038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Cytomegalovirus</a:t>
            </a:r>
          </a:p>
          <a:p>
            <a:r>
              <a:rPr lang="en-US" sz="3200" dirty="0" smtClean="0"/>
              <a:t>Group B streptococcus</a:t>
            </a:r>
          </a:p>
          <a:p>
            <a:r>
              <a:rPr lang="en-US" sz="3200" dirty="0" smtClean="0"/>
              <a:t>Rubella (German measles)</a:t>
            </a:r>
          </a:p>
          <a:p>
            <a:r>
              <a:rPr lang="en-US" sz="3200" dirty="0" smtClean="0"/>
              <a:t>Influenza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066800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Diseases or infections from the mother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Helping to Prevent 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exposure to X-rays, pollutants, and toxic substances.</a:t>
            </a:r>
          </a:p>
          <a:p>
            <a:r>
              <a:rPr lang="en-US" dirty="0" smtClean="0"/>
              <a:t>Get appropriate rest and follow stress management techniques.</a:t>
            </a:r>
          </a:p>
          <a:p>
            <a:r>
              <a:rPr lang="en-US" dirty="0" smtClean="0"/>
              <a:t>Age of the mother</a:t>
            </a:r>
          </a:p>
          <a:p>
            <a:pPr lvl="1"/>
            <a:r>
              <a:rPr lang="en-US" sz="3200" dirty="0" smtClean="0"/>
              <a:t>Risk for genetic birth defects increase if the age of the mother is over 35.</a:t>
            </a:r>
          </a:p>
          <a:p>
            <a:pPr lvl="1"/>
            <a:r>
              <a:rPr lang="en-US" sz="3200" dirty="0" smtClean="0"/>
              <a:t>Example – Down Syndrome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Helping to Prevent 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Seek early and continual medical attention/prenatal care.</a:t>
            </a:r>
          </a:p>
          <a:p>
            <a:pPr lvl="1"/>
            <a:r>
              <a:rPr lang="en-US" sz="3200" dirty="0" smtClean="0"/>
              <a:t>Early  = By the 13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week of pregnancy</a:t>
            </a:r>
          </a:p>
          <a:p>
            <a:pPr lvl="1"/>
            <a:r>
              <a:rPr lang="en-US" sz="3200" dirty="0" smtClean="0"/>
              <a:t>Continual = At least 13 total visits over the course of 40 weeks of pregnancy.</a:t>
            </a:r>
          </a:p>
          <a:p>
            <a:r>
              <a:rPr lang="en-US" dirty="0" smtClean="0"/>
              <a:t>Maintain a proper diet.</a:t>
            </a:r>
          </a:p>
          <a:p>
            <a:pPr lvl="1"/>
            <a:r>
              <a:rPr lang="en-US" sz="3200" dirty="0" smtClean="0"/>
              <a:t>The placenta does not transfer essential nutrients to the fetus if a woman is undernourished.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Helping to Prevent Birth Defects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</a:p>
          <a:p>
            <a:pPr lvl="1"/>
            <a:r>
              <a:rPr lang="en-US" sz="3200" dirty="0" smtClean="0"/>
              <a:t>Walking and swimming</a:t>
            </a:r>
          </a:p>
          <a:p>
            <a:r>
              <a:rPr lang="en-US" dirty="0" smtClean="0"/>
              <a:t>Appropriate weight gain</a:t>
            </a:r>
          </a:p>
          <a:p>
            <a:pPr lvl="1"/>
            <a:r>
              <a:rPr lang="en-US" sz="3200" dirty="0" smtClean="0"/>
              <a:t>24-30 pounds during pregnancy.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915</Words>
  <Application>Microsoft Office PowerPoint</Application>
  <PresentationFormat>On-screen Show (4:3)</PresentationFormat>
  <Paragraphs>166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Birth  Defects</vt:lpstr>
      <vt:lpstr>Birth Defects</vt:lpstr>
      <vt:lpstr>Causes of Birth Defects</vt:lpstr>
      <vt:lpstr>Environmental Influences</vt:lpstr>
      <vt:lpstr>Environmental Influences</vt:lpstr>
      <vt:lpstr>Environmental Influences</vt:lpstr>
      <vt:lpstr>Helping to Prevent Birth Defects</vt:lpstr>
      <vt:lpstr>Helping to Prevent Birth Defects</vt:lpstr>
      <vt:lpstr>Helping to Prevent Birth Defects</vt:lpstr>
      <vt:lpstr>Helping to Prevent Birth Defects</vt:lpstr>
      <vt:lpstr>Folic Acid</vt:lpstr>
      <vt:lpstr>Folic Acid</vt:lpstr>
      <vt:lpstr>Detecting Birth Defects</vt:lpstr>
      <vt:lpstr>Method of Inheritance</vt:lpstr>
      <vt:lpstr>Recessive Inheritance</vt:lpstr>
      <vt:lpstr>Dominant Inheritance</vt:lpstr>
      <vt:lpstr>Multi-Factorial Inheritance</vt:lpstr>
      <vt:lpstr>Chromosomal Error</vt:lpstr>
      <vt:lpstr>Congenital Malformation</vt:lpstr>
      <vt:lpstr>Blood Disorder</vt:lpstr>
      <vt:lpstr>Prenatal Damage</vt:lpstr>
      <vt:lpstr>Metabolic Disorder</vt:lpstr>
      <vt:lpstr>Metabolic Disorder</vt:lpstr>
      <vt:lpstr>X-Linked (Sex-Linked)</vt:lpstr>
      <vt:lpstr>Influences on Birth Defects</vt:lpstr>
      <vt:lpstr>Influences on Birth Defects</vt:lpstr>
      <vt:lpstr>Influences on Birth Defects</vt:lpstr>
      <vt:lpstr>Summary</vt:lpstr>
      <vt:lpstr>Birth Defects Presentations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 Defects</dc:title>
  <dc:creator>Vikki</dc:creator>
  <cp:lastModifiedBy>Vikki</cp:lastModifiedBy>
  <cp:revision>37</cp:revision>
  <dcterms:created xsi:type="dcterms:W3CDTF">2014-09-09T20:42:32Z</dcterms:created>
  <dcterms:modified xsi:type="dcterms:W3CDTF">2015-05-27T17:12:49Z</dcterms:modified>
</cp:coreProperties>
</file>