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70" r:id="rId7"/>
    <p:sldId id="261" r:id="rId8"/>
    <p:sldId id="262" r:id="rId9"/>
    <p:sldId id="263" r:id="rId10"/>
    <p:sldId id="264" r:id="rId11"/>
    <p:sldId id="267" r:id="rId12"/>
    <p:sldId id="265" r:id="rId13"/>
    <p:sldId id="266"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170DC-E612-42BC-B5BE-C0A95932D02C}"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11135-6F89-4BD5-9AC7-4D07DCF5E2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170DC-E612-42BC-B5BE-C0A95932D02C}" type="datetimeFigureOut">
              <a:rPr lang="en-US" smtClean="0"/>
              <a:pPr/>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11135-6F89-4BD5-9AC7-4D07DCF5E2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59w6fzjamU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54575"/>
            <a:ext cx="7772400" cy="1470025"/>
          </a:xfrm>
        </p:spPr>
        <p:txBody>
          <a:bodyPr>
            <a:normAutofit/>
          </a:bodyPr>
          <a:lstStyle/>
          <a:p>
            <a:r>
              <a:rPr lang="en-US" sz="6000" b="1" dirty="0" smtClean="0">
                <a:ln w="28575">
                  <a:solidFill>
                    <a:schemeClr val="tx1"/>
                  </a:solidFill>
                </a:ln>
                <a:solidFill>
                  <a:schemeClr val="bg1"/>
                </a:solidFill>
              </a:rPr>
              <a:t>Adolescent Attractions</a:t>
            </a:r>
            <a:endParaRPr lang="en-US" sz="6000" b="1" dirty="0">
              <a:ln w="28575">
                <a:solidFill>
                  <a:schemeClr val="tx1"/>
                </a:solidFill>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Surefire Ways to Meet a Mate</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Swallow the heart of a wild duck.</a:t>
            </a:r>
          </a:p>
          <a:p>
            <a:r>
              <a:rPr lang="en-US" dirty="0" smtClean="0"/>
              <a:t>On the last night in April, wash a handkerchief and hang it over a rosebush.  When it dries in the morning, the initials of your true love will appear in the wrinkles.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Surefire Ways to Meet a Mate</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Hard-boil an egg, cut it in half, discard the yolk, and fill the egg halves with salt.  Sit on something you have never sat on before, eat the egg, and walk to bed backward.  You will dream of your future mate.</a:t>
            </a:r>
          </a:p>
          <a:p>
            <a:r>
              <a:rPr lang="en-US" dirty="0" smtClean="0"/>
              <a:t>Peel an apple without breaking the peel, swing the peel around your head three times, and throw it over your shoulder.  When it lands, it will form your true love’s first initials.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Surefire Ways to Meet a Mate</a:t>
            </a:r>
            <a:endParaRPr lang="en-US" b="1" dirty="0"/>
          </a:p>
        </p:txBody>
      </p:sp>
      <p:sp>
        <p:nvSpPr>
          <p:cNvPr id="3" name="Content Placeholder 2"/>
          <p:cNvSpPr>
            <a:spLocks noGrp="1"/>
          </p:cNvSpPr>
          <p:nvPr>
            <p:ph idx="1"/>
          </p:nvPr>
        </p:nvSpPr>
        <p:spPr/>
        <p:txBody>
          <a:bodyPr/>
          <a:lstStyle/>
          <a:p>
            <a:r>
              <a:rPr lang="en-US" dirty="0" smtClean="0"/>
              <a:t>Offer your “special someone” lemonade or cider containing a teaspoon of your own powdered fingernails.</a:t>
            </a:r>
          </a:p>
          <a:p>
            <a:r>
              <a:rPr lang="en-US" dirty="0" smtClean="0"/>
              <a:t>Offer your “love” a double-fudge sundae.  Chocolate is rich in phenyl ethylamine, which scientists say accounts for people in love acting so erratically and impulsively.</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Surefire Ways to Meet a Mate</a:t>
            </a:r>
            <a:endParaRPr lang="en-US" b="1" dirty="0"/>
          </a:p>
        </p:txBody>
      </p:sp>
      <p:sp>
        <p:nvSpPr>
          <p:cNvPr id="3" name="Content Placeholder 2"/>
          <p:cNvSpPr>
            <a:spLocks noGrp="1"/>
          </p:cNvSpPr>
          <p:nvPr>
            <p:ph idx="1"/>
          </p:nvPr>
        </p:nvSpPr>
        <p:spPr/>
        <p:txBody>
          <a:bodyPr/>
          <a:lstStyle/>
          <a:p>
            <a:r>
              <a:rPr lang="en-US" dirty="0" smtClean="0"/>
              <a:t>Count 50 white horses and one white mule.  The next person you shake hands with will be the one you marry.</a:t>
            </a:r>
          </a:p>
          <a:p>
            <a:r>
              <a:rPr lang="en-US" dirty="0" smtClean="0"/>
              <a:t>Measure your love’s forearms.  If they are similar to the size of your own, you will have a happy future together.  If they are not similar, run!  You will have nothing but unhappiness together.</a:t>
            </a:r>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Worst Pick-Up Lines Ever!</a:t>
            </a:r>
            <a:endParaRPr lang="en-US" b="1" dirty="0"/>
          </a:p>
        </p:txBody>
      </p:sp>
      <p:sp>
        <p:nvSpPr>
          <p:cNvPr id="3" name="Content Placeholder 2"/>
          <p:cNvSpPr>
            <a:spLocks noGrp="1"/>
          </p:cNvSpPr>
          <p:nvPr>
            <p:ph idx="1"/>
          </p:nvPr>
        </p:nvSpPr>
        <p:spPr/>
        <p:txBody>
          <a:bodyPr/>
          <a:lstStyle/>
          <a:p>
            <a:r>
              <a:rPr lang="en-US" dirty="0" smtClean="0"/>
              <a:t>Split into pairs (preferably boys and girls).</a:t>
            </a:r>
          </a:p>
          <a:p>
            <a:r>
              <a:rPr lang="en-US" dirty="0" smtClean="0"/>
              <a:t>Read your assigned pick-up line and then role play in front of the class.</a:t>
            </a:r>
          </a:p>
          <a:p>
            <a:r>
              <a:rPr lang="en-US" dirty="0" smtClean="0"/>
              <a:t>Have fun with this.  These lines are pretty cheesy! </a:t>
            </a:r>
            <a:r>
              <a:rPr lang="en-US" dirty="0" smtClean="0">
                <a:sym typeface="Wingdings"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r>
              <a:rPr lang="en-US" dirty="0" smtClean="0"/>
              <a:t>There are many stages of adolescent attraction.  Please remember that not every attraction or relationship will go through all of the stages.  </a:t>
            </a:r>
          </a:p>
          <a:p>
            <a:r>
              <a:rPr lang="en-US" dirty="0" smtClean="0"/>
              <a:t>There are a variety of ways to meet other people.  Have fun trying new ways to meet those you like.  It is a time of exploration and fun!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Normal Part of Adolescence</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Read the story about 6-year old Megan.</a:t>
            </a:r>
          </a:p>
          <a:p>
            <a:r>
              <a:rPr lang="en-US" dirty="0" smtClean="0"/>
              <a:t>“Young Love”, “Puppy Love”, and “First Loves” are very normal for adolescence.</a:t>
            </a:r>
          </a:p>
          <a:p>
            <a:r>
              <a:rPr lang="en-US" dirty="0" smtClean="0"/>
              <a:t>As teens begin to enjoy the fascination of the opposite sex, they can quickly fall in and out of “love”.</a:t>
            </a:r>
          </a:p>
          <a:p>
            <a:r>
              <a:rPr lang="en-US" dirty="0" smtClean="0"/>
              <a:t>There are different stages in relationships that adolescence will experience throughout their growing up years.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Stages of Adolescent Attractions</a:t>
            </a:r>
            <a:endParaRPr lang="en-US" b="1" dirty="0"/>
          </a:p>
        </p:txBody>
      </p:sp>
      <p:sp>
        <p:nvSpPr>
          <p:cNvPr id="3" name="Content Placeholder 2"/>
          <p:cNvSpPr>
            <a:spLocks noGrp="1"/>
          </p:cNvSpPr>
          <p:nvPr>
            <p:ph idx="1"/>
          </p:nvPr>
        </p:nvSpPr>
        <p:spPr>
          <a:xfrm>
            <a:off x="457200" y="1447800"/>
            <a:ext cx="8229600" cy="5410200"/>
          </a:xfrm>
        </p:spPr>
        <p:txBody>
          <a:bodyPr>
            <a:normAutofit lnSpcReduction="10000"/>
          </a:bodyPr>
          <a:lstStyle/>
          <a:p>
            <a:r>
              <a:rPr lang="en-US" dirty="0" smtClean="0"/>
              <a:t>Getting Acquainted</a:t>
            </a:r>
          </a:p>
          <a:p>
            <a:pPr lvl="1"/>
            <a:r>
              <a:rPr lang="en-US" dirty="0" smtClean="0"/>
              <a:t>Conversations during classes or in the hall, glances, smiles.</a:t>
            </a:r>
          </a:p>
          <a:p>
            <a:r>
              <a:rPr lang="en-US" dirty="0" smtClean="0"/>
              <a:t>Friendships</a:t>
            </a:r>
          </a:p>
          <a:p>
            <a:pPr lvl="1"/>
            <a:r>
              <a:rPr lang="en-US" dirty="0" smtClean="0"/>
              <a:t>Sharing common activities or friends, writing notes, friendly shoves, hits, or pushes.  Common work places or community groups.</a:t>
            </a:r>
          </a:p>
          <a:p>
            <a:r>
              <a:rPr lang="en-US" dirty="0" smtClean="0"/>
              <a:t>Texting/Phone Calls</a:t>
            </a:r>
            <a:endParaRPr lang="en-US" dirty="0" smtClean="0"/>
          </a:p>
          <a:p>
            <a:pPr lvl="1"/>
            <a:r>
              <a:rPr lang="en-US" dirty="0" smtClean="0"/>
              <a:t>Silly </a:t>
            </a:r>
            <a:r>
              <a:rPr lang="en-US" dirty="0" smtClean="0"/>
              <a:t>calls/texts, </a:t>
            </a:r>
            <a:r>
              <a:rPr lang="en-US" dirty="0" smtClean="0"/>
              <a:t>or calls for information about a school project or another friend.  An occasional prank-call.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Stages of Adolescent Attractions</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Socializing with Groups</a:t>
            </a:r>
          </a:p>
          <a:p>
            <a:pPr lvl="1"/>
            <a:r>
              <a:rPr lang="en-US" dirty="0" smtClean="0"/>
              <a:t>Sharing gossip, hugging, working on school activities or projects, going to the movies, malls, or to another person’s home to watch movies or eat.</a:t>
            </a:r>
          </a:p>
          <a:p>
            <a:r>
              <a:rPr lang="en-US" dirty="0" smtClean="0"/>
              <a:t>Group Dating</a:t>
            </a:r>
          </a:p>
          <a:p>
            <a:pPr lvl="1"/>
            <a:r>
              <a:rPr lang="en-US" dirty="0" smtClean="0"/>
              <a:t>Groups of 3 or more girls and 3 or more boys, meeting for specific activities—movies, dinner, sports activities, etc.  Pairing off does not occur; group members are simply friends.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Stages of Adolescent Attractions</a:t>
            </a:r>
            <a:endParaRPr lang="en-US" b="1" dirty="0"/>
          </a:p>
        </p:txBody>
      </p:sp>
      <p:sp>
        <p:nvSpPr>
          <p:cNvPr id="3" name="Content Placeholder 2"/>
          <p:cNvSpPr>
            <a:spLocks noGrp="1"/>
          </p:cNvSpPr>
          <p:nvPr>
            <p:ph idx="1"/>
          </p:nvPr>
        </p:nvSpPr>
        <p:spPr/>
        <p:txBody>
          <a:bodyPr/>
          <a:lstStyle/>
          <a:p>
            <a:r>
              <a:rPr lang="en-US" dirty="0" smtClean="0"/>
              <a:t>Double Dating</a:t>
            </a:r>
          </a:p>
          <a:p>
            <a:pPr lvl="1"/>
            <a:r>
              <a:rPr lang="en-US" dirty="0" smtClean="0"/>
              <a:t>Two girls and two boys who have paired off go together for an activity of any kind.  A romantic attraction is involved.</a:t>
            </a:r>
          </a:p>
          <a:p>
            <a:r>
              <a:rPr lang="en-US" dirty="0" smtClean="0"/>
              <a:t>Pairing/Single Dating</a:t>
            </a:r>
          </a:p>
          <a:p>
            <a:pPr lvl="1"/>
            <a:r>
              <a:rPr lang="en-US" dirty="0" smtClean="0"/>
              <a:t>One girl and one boy who have paired off go together for an activity of any kind.  The couple know each other well, and want to spend time alone.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Flirting Academy</a:t>
            </a:r>
            <a:endParaRPr lang="en-US" b="1" dirty="0"/>
          </a:p>
        </p:txBody>
      </p:sp>
      <p:pic>
        <p:nvPicPr>
          <p:cNvPr id="4" name="59w6fzjamU0"/>
          <p:cNvPicPr>
            <a:picLocks noGrp="1" noRot="1" noChangeAspect="1"/>
          </p:cNvPicPr>
          <p:nvPr>
            <p:ph idx="1"/>
            <a:videoFile r:link="rId1"/>
          </p:nvPr>
        </p:nvPicPr>
        <p:blipFill>
          <a:blip r:embed="rId3"/>
          <a:stretch>
            <a:fillRect/>
          </a:stretch>
        </p:blipFill>
        <p:spPr>
          <a:xfrm>
            <a:off x="-33867" y="1447816"/>
            <a:ext cx="9211734" cy="5181600"/>
          </a:xfrm>
          <a:prstGeom prst="rect">
            <a:avLst/>
          </a:prstGeom>
        </p:spPr>
      </p:pic>
    </p:spTree>
    <p:extLst>
      <p:ext uri="{BB962C8B-B14F-4D97-AF65-F5344CB8AC3E}">
        <p14:creationId xmlns:p14="http://schemas.microsoft.com/office/powerpoint/2010/main" val="360781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Ways of Showing Interest</a:t>
            </a:r>
            <a:endParaRPr lang="en-US" b="1" dirty="0"/>
          </a:p>
        </p:txBody>
      </p:sp>
      <p:sp>
        <p:nvSpPr>
          <p:cNvPr id="3" name="Content Placeholder 2"/>
          <p:cNvSpPr>
            <a:spLocks noGrp="1"/>
          </p:cNvSpPr>
          <p:nvPr>
            <p:ph idx="1"/>
          </p:nvPr>
        </p:nvSpPr>
        <p:spPr/>
        <p:txBody>
          <a:bodyPr/>
          <a:lstStyle/>
          <a:p>
            <a:r>
              <a:rPr lang="en-US" dirty="0" smtClean="0"/>
              <a:t>Divide into groups of 3-4 students.</a:t>
            </a:r>
          </a:p>
          <a:p>
            <a:r>
              <a:rPr lang="en-US" dirty="0" smtClean="0"/>
              <a:t>Brainstorm ways of showing interest in someone.</a:t>
            </a:r>
          </a:p>
          <a:p>
            <a:r>
              <a:rPr lang="en-US" dirty="0" smtClean="0"/>
              <a:t>Examples may include:  writing notes, teasing, writing their name of folders or hands, etc.</a:t>
            </a:r>
          </a:p>
          <a:p>
            <a:r>
              <a:rPr lang="en-US" dirty="0" smtClean="0"/>
              <a:t>Share your findings with the class.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Meet Someone</a:t>
            </a:r>
            <a:endParaRPr lang="en-US" b="1" dirty="0"/>
          </a:p>
        </p:txBody>
      </p:sp>
      <p:sp>
        <p:nvSpPr>
          <p:cNvPr id="3" name="Content Placeholder 2"/>
          <p:cNvSpPr>
            <a:spLocks noGrp="1"/>
          </p:cNvSpPr>
          <p:nvPr>
            <p:ph idx="1"/>
          </p:nvPr>
        </p:nvSpPr>
        <p:spPr/>
        <p:txBody>
          <a:bodyPr/>
          <a:lstStyle/>
          <a:p>
            <a:r>
              <a:rPr lang="en-US" dirty="0" smtClean="0"/>
              <a:t>Read a story to the class.</a:t>
            </a:r>
          </a:p>
          <a:p>
            <a:r>
              <a:rPr lang="en-US" dirty="0" smtClean="0"/>
              <a:t>What are some ways that a boy or girl could meet each other?</a:t>
            </a:r>
          </a:p>
          <a:p>
            <a:r>
              <a:rPr lang="en-US" dirty="0" smtClean="0"/>
              <a:t>What are some things that you should be cautious of when arranging to meet someone you don’t really know?</a:t>
            </a:r>
          </a:p>
          <a:p>
            <a:r>
              <a:rPr lang="en-US" dirty="0" smtClean="0"/>
              <a:t>What are some signs given by others that they might be interested in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Surefire Ways to Meet a Mate</a:t>
            </a:r>
            <a:endParaRPr lang="en-US" b="1"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following are lovelorn remedies and foolproof ways to meet other people.  These come from the Farmers Almanac.</a:t>
            </a:r>
          </a:p>
          <a:p>
            <a:r>
              <a:rPr lang="en-US" dirty="0" smtClean="0"/>
              <a:t>Get a copy of the Romance Chain Letter.  It has been going since 1904.  Make four copies of this and give it to four of your friends.  After you give it to them, drink a cup of water and think of the girl/guy you like A LOT.  In four days, that person will say something important to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835</Words>
  <Application>Microsoft Office PowerPoint</Application>
  <PresentationFormat>On-screen Show (4:3)</PresentationFormat>
  <Paragraphs>57</Paragraphs>
  <Slides>15</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Adolescent Attractions</vt:lpstr>
      <vt:lpstr>Normal Part of Adolescence</vt:lpstr>
      <vt:lpstr>Stages of Adolescent Attractions</vt:lpstr>
      <vt:lpstr>Stages of Adolescent Attractions</vt:lpstr>
      <vt:lpstr>Stages of Adolescent Attractions</vt:lpstr>
      <vt:lpstr>Flirting Academy</vt:lpstr>
      <vt:lpstr>Ways of Showing Interest</vt:lpstr>
      <vt:lpstr>How to Meet Someone</vt:lpstr>
      <vt:lpstr>Surefire Ways to Meet a Mate</vt:lpstr>
      <vt:lpstr>Surefire Ways to Meet a Mate</vt:lpstr>
      <vt:lpstr>Surefire Ways to Meet a Mate</vt:lpstr>
      <vt:lpstr>Surefire Ways to Meet a Mate</vt:lpstr>
      <vt:lpstr>Surefire Ways to Meet a Mate</vt:lpstr>
      <vt:lpstr>Worst Pick-Up Lines Ever!</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Attractions</dc:title>
  <dc:creator>V_Masters</dc:creator>
  <cp:lastModifiedBy>Vikki</cp:lastModifiedBy>
  <cp:revision>18</cp:revision>
  <dcterms:created xsi:type="dcterms:W3CDTF">2012-04-05T01:48:09Z</dcterms:created>
  <dcterms:modified xsi:type="dcterms:W3CDTF">2015-11-13T20:50:18Z</dcterms:modified>
</cp:coreProperties>
</file>